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5" r:id="rId14"/>
  </p:sldIdLst>
  <p:sldSz cx="14630400" cy="8229600"/>
  <p:notesSz cx="8229600" cy="14630400"/>
  <p:embeddedFontLst>
    <p:embeddedFont>
      <p:font typeface="Tomorrow" panose="020B0604020202020204" charset="0"/>
      <p:regular r:id="rId16"/>
    </p:embeddedFont>
    <p:embeddedFont>
      <p:font typeface="Tomorrow Semi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22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624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6702"/>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SleepWise</a:t>
            </a:r>
            <a:endParaRPr lang="en-US" sz="3900" dirty="0"/>
          </a:p>
        </p:txBody>
      </p:sp>
      <p:sp>
        <p:nvSpPr>
          <p:cNvPr id="4" name="Text 1"/>
          <p:cNvSpPr/>
          <p:nvPr/>
        </p:nvSpPr>
        <p:spPr>
          <a:xfrm>
            <a:off x="793790" y="3104436"/>
            <a:ext cx="7556421" cy="1711642"/>
          </a:xfrm>
          <a:prstGeom prst="rect">
            <a:avLst/>
          </a:prstGeom>
          <a:noFill/>
          <a:ln/>
        </p:spPr>
        <p:txBody>
          <a:bodyPr wrap="square" lIns="0" tIns="0" rIns="0" bIns="0" rtlCol="0" anchor="t"/>
          <a:lstStyle/>
          <a:p>
            <a:pPr marL="0" indent="0" algn="l">
              <a:lnSpc>
                <a:spcPts val="6700"/>
              </a:lnSpc>
              <a:buNone/>
            </a:pPr>
            <a:r>
              <a:rPr lang="en-US" sz="5350" dirty="0">
                <a:solidFill>
                  <a:srgbClr val="EDEDE8"/>
                </a:solidFill>
                <a:latin typeface="Tomorrow Semi Bold" pitchFamily="34" charset="0"/>
                <a:ea typeface="Tomorrow Semi Bold" pitchFamily="34" charset="-122"/>
                <a:cs typeface="Tomorrow Semi Bold" pitchFamily="34" charset="-120"/>
              </a:rPr>
              <a:t>AI Sleep Intelligence for Students</a:t>
            </a:r>
            <a:endParaRPr lang="en-US" sz="5350" dirty="0"/>
          </a:p>
        </p:txBody>
      </p:sp>
      <p:sp>
        <p:nvSpPr>
          <p:cNvPr id="5" name="Text 2"/>
          <p:cNvSpPr/>
          <p:nvPr/>
        </p:nvSpPr>
        <p:spPr>
          <a:xfrm>
            <a:off x="793790" y="5113734"/>
            <a:ext cx="7556421" cy="317540"/>
          </a:xfrm>
          <a:prstGeom prst="rect">
            <a:avLst/>
          </a:prstGeom>
          <a:noFill/>
          <a:ln/>
        </p:spPr>
        <p:txBody>
          <a:bodyPr wrap="none" lIns="0" tIns="0" rIns="0" bIns="0" rtlCol="0" anchor="t"/>
          <a:lstStyle/>
          <a:p>
            <a:pPr marL="0" indent="0" algn="l">
              <a:lnSpc>
                <a:spcPts val="2500"/>
              </a:lnSpc>
              <a:buNone/>
            </a:pPr>
            <a:r>
              <a:rPr lang="en-US" sz="1550" i="1" dirty="0">
                <a:solidFill>
                  <a:srgbClr val="C9C9C0"/>
                </a:solidFill>
                <a:latin typeface="Tomorrow" pitchFamily="34" charset="0"/>
                <a:ea typeface="Tomorrow" pitchFamily="34" charset="-122"/>
                <a:cs typeface="Tomorrow" pitchFamily="34" charset="-120"/>
              </a:rPr>
              <a:t>Predicting Burnout Before It Happens.</a:t>
            </a:r>
            <a:endParaRPr lang="en-US" sz="1550" dirty="0"/>
          </a:p>
        </p:txBody>
      </p:sp>
      <p:sp>
        <p:nvSpPr>
          <p:cNvPr id="6" name="Shape 3"/>
          <p:cNvSpPr/>
          <p:nvPr/>
        </p:nvSpPr>
        <p:spPr>
          <a:xfrm>
            <a:off x="793790" y="5662136"/>
            <a:ext cx="1511856" cy="373142"/>
          </a:xfrm>
          <a:prstGeom prst="roundRect">
            <a:avLst>
              <a:gd name="adj" fmla="val 6383"/>
            </a:avLst>
          </a:prstGeom>
          <a:solidFill>
            <a:srgbClr val="272725"/>
          </a:solidFill>
          <a:ln/>
        </p:spPr>
      </p:sp>
      <p:sp>
        <p:nvSpPr>
          <p:cNvPr id="7" name="Text 4"/>
          <p:cNvSpPr/>
          <p:nvPr/>
        </p:nvSpPr>
        <p:spPr>
          <a:xfrm>
            <a:off x="912852" y="5721668"/>
            <a:ext cx="1273731" cy="254079"/>
          </a:xfrm>
          <a:prstGeom prst="rect">
            <a:avLst/>
          </a:prstGeom>
          <a:noFill/>
          <a:ln/>
        </p:spPr>
        <p:txBody>
          <a:bodyPr wrap="none" lIns="0" tIns="0" rIns="0" bIns="0" rtlCol="0" anchor="t"/>
          <a:lstStyle/>
          <a:p>
            <a:pPr marL="0" indent="0" algn="l">
              <a:lnSpc>
                <a:spcPts val="2000"/>
              </a:lnSpc>
              <a:buNone/>
            </a:pPr>
            <a:r>
              <a:rPr lang="en-US" sz="2000" dirty="0">
                <a:solidFill>
                  <a:srgbClr val="C9C9C0"/>
                </a:solidFill>
                <a:latin typeface="Tomorrow" pitchFamily="34" charset="0"/>
                <a:ea typeface="Tomorrow" pitchFamily="34" charset="-122"/>
                <a:cs typeface="Tomorrow" pitchFamily="34" charset="-120"/>
              </a:rPr>
              <a:t>INTELLIHACK 1.0</a:t>
            </a:r>
          </a:p>
          <a:p>
            <a:pPr marL="0" indent="0" algn="l">
              <a:lnSpc>
                <a:spcPts val="2000"/>
              </a:lnSpc>
              <a:buNone/>
            </a:pPr>
            <a:endParaRPr lang="en-US" sz="1250" dirty="0">
              <a:solidFill>
                <a:srgbClr val="C9C9C0"/>
              </a:solidFill>
              <a:latin typeface="Tomorrow" pitchFamily="34" charset="0"/>
            </a:endParaRPr>
          </a:p>
          <a:p>
            <a:pPr>
              <a:lnSpc>
                <a:spcPts val="2000"/>
              </a:lnSpc>
            </a:pPr>
            <a:r>
              <a:rPr lang="en-US" sz="1600" dirty="0">
                <a:solidFill>
                  <a:srgbClr val="C9C9C0"/>
                </a:solidFill>
                <a:latin typeface="Tomorrow" pitchFamily="34" charset="0"/>
              </a:rPr>
              <a:t>Team Members:-</a:t>
            </a:r>
          </a:p>
          <a:p>
            <a:pPr marL="0" indent="0" algn="l">
              <a:lnSpc>
                <a:spcPts val="2000"/>
              </a:lnSpc>
              <a:buNone/>
            </a:pPr>
            <a:endParaRPr lang="en-US" sz="1600" dirty="0">
              <a:solidFill>
                <a:srgbClr val="C9C9C0"/>
              </a:solidFill>
              <a:latin typeface="Tomorrow" pitchFamily="34" charset="0"/>
            </a:endParaRPr>
          </a:p>
          <a:p>
            <a:pPr marL="0" indent="0" algn="l">
              <a:lnSpc>
                <a:spcPts val="2000"/>
              </a:lnSpc>
              <a:buNone/>
            </a:pPr>
            <a:r>
              <a:rPr lang="en-US" sz="1600" dirty="0">
                <a:solidFill>
                  <a:srgbClr val="C9C9C0"/>
                </a:solidFill>
                <a:latin typeface="Tomorrow" pitchFamily="34" charset="0"/>
              </a:rPr>
              <a:t>Sourav Shankar Dhumal (RA2511026010135)</a:t>
            </a:r>
          </a:p>
          <a:p>
            <a:pPr marL="0" indent="0" algn="l">
              <a:lnSpc>
                <a:spcPts val="2000"/>
              </a:lnSpc>
              <a:buNone/>
            </a:pPr>
            <a:endParaRPr lang="en-US" sz="1600" dirty="0">
              <a:solidFill>
                <a:srgbClr val="C9C9C0"/>
              </a:solidFill>
              <a:latin typeface="Tomorrow" pitchFamily="34" charset="0"/>
            </a:endParaRPr>
          </a:p>
          <a:p>
            <a:pPr marL="0" indent="0" algn="l">
              <a:lnSpc>
                <a:spcPts val="2000"/>
              </a:lnSpc>
              <a:buNone/>
            </a:pPr>
            <a:r>
              <a:rPr lang="en-US" sz="1600" dirty="0">
                <a:solidFill>
                  <a:srgbClr val="C9C9C0"/>
                </a:solidFill>
                <a:latin typeface="Tomorrow" pitchFamily="34" charset="0"/>
              </a:rPr>
              <a:t>Harshit Arya (RA2511026010118)</a:t>
            </a:r>
          </a:p>
          <a:p>
            <a:pPr marL="0" indent="0" algn="l">
              <a:lnSpc>
                <a:spcPts val="2000"/>
              </a:lnSpc>
              <a:buNone/>
            </a:pPr>
            <a:endParaRPr lang="en-US" sz="1600" dirty="0">
              <a:solidFill>
                <a:srgbClr val="C9C9C0"/>
              </a:solidFill>
              <a:latin typeface="Tomorrow" pitchFamily="34" charset="0"/>
            </a:endParaRPr>
          </a:p>
          <a:p>
            <a:pPr marL="0" indent="0" algn="l">
              <a:lnSpc>
                <a:spcPts val="2000"/>
              </a:lnSpc>
              <a:buNone/>
            </a:pPr>
            <a:r>
              <a:rPr lang="en-US" sz="1600" dirty="0">
                <a:solidFill>
                  <a:srgbClr val="C9C9C0"/>
                </a:solidFill>
                <a:latin typeface="Tomorrow" pitchFamily="34" charset="0"/>
              </a:rPr>
              <a:t>Aditya Vijay (RA251026010114)</a:t>
            </a:r>
            <a:endParaRPr lang="en-US" sz="1600" dirty="0"/>
          </a:p>
        </p:txBody>
      </p:sp>
      <p:sp>
        <p:nvSpPr>
          <p:cNvPr id="8" name="Shape 5"/>
          <p:cNvSpPr/>
          <p:nvPr/>
        </p:nvSpPr>
        <p:spPr>
          <a:xfrm>
            <a:off x="3397926" y="5645833"/>
            <a:ext cx="2088475" cy="388382"/>
          </a:xfrm>
          <a:prstGeom prst="roundRect">
            <a:avLst>
              <a:gd name="adj" fmla="val 6132"/>
            </a:avLst>
          </a:prstGeom>
          <a:noFill/>
          <a:ln w="7620">
            <a:solidFill>
              <a:srgbClr val="E1E1DF"/>
            </a:solidFill>
            <a:prstDash val="solid"/>
          </a:ln>
        </p:spPr>
      </p:sp>
      <p:sp>
        <p:nvSpPr>
          <p:cNvPr id="9" name="Text 6"/>
          <p:cNvSpPr/>
          <p:nvPr/>
        </p:nvSpPr>
        <p:spPr>
          <a:xfrm>
            <a:off x="3556263" y="5721667"/>
            <a:ext cx="1835110" cy="254079"/>
          </a:xfrm>
          <a:prstGeom prst="rect">
            <a:avLst/>
          </a:prstGeom>
          <a:noFill/>
          <a:ln/>
        </p:spPr>
        <p:txBody>
          <a:bodyPr wrap="none" lIns="0" tIns="0" rIns="0" bIns="0" rtlCol="0" anchor="t"/>
          <a:lstStyle/>
          <a:p>
            <a:pPr marL="0" indent="0" algn="l">
              <a:lnSpc>
                <a:spcPts val="2000"/>
              </a:lnSpc>
              <a:buNone/>
            </a:pPr>
            <a:r>
              <a:rPr lang="en-US" sz="1250" dirty="0">
                <a:solidFill>
                  <a:srgbClr val="E1E1DF"/>
                </a:solidFill>
                <a:latin typeface="Tomorrow" pitchFamily="34" charset="0"/>
                <a:ea typeface="Tomorrow" pitchFamily="34" charset="-122"/>
                <a:cs typeface="Tomorrow" pitchFamily="34" charset="-120"/>
              </a:rPr>
              <a:t>AI · HEALTH · ANALYTICS</a:t>
            </a:r>
          </a:p>
          <a:p>
            <a:pPr marL="0" indent="0" algn="l">
              <a:lnSpc>
                <a:spcPts val="2000"/>
              </a:lnSpc>
              <a:buNone/>
            </a:pPr>
            <a:endParaRPr lang="en-US" sz="1250" dirty="0">
              <a:solidFill>
                <a:srgbClr val="E1E1DF"/>
              </a:solidFill>
              <a:latin typeface="Tomorrow" pitchFamily="34" charset="0"/>
              <a:ea typeface="Tomorrow" pitchFamily="34" charset="-122"/>
              <a:cs typeface="Tomorrow" pitchFamily="34" charset="-120"/>
            </a:endParaRPr>
          </a:p>
          <a:p>
            <a:pPr marL="0" indent="0" algn="l">
              <a:lnSpc>
                <a:spcPts val="2000"/>
              </a:lnSpc>
              <a:buNone/>
            </a:pPr>
            <a:endParaRPr lang="en-US" sz="1250" dirty="0">
              <a:solidFill>
                <a:srgbClr val="E1E1DF"/>
              </a:solidFill>
              <a:latin typeface="Tomorrow" pitchFamily="34" charset="0"/>
              <a:ea typeface="Tomorrow" pitchFamily="34" charset="-122"/>
              <a:cs typeface="Tomorrow" pitchFamily="34" charset="-120"/>
            </a:endParaRPr>
          </a:p>
          <a:p>
            <a:pPr marL="0" indent="0" algn="l">
              <a:lnSpc>
                <a:spcPts val="2000"/>
              </a:lnSpc>
              <a:buNone/>
            </a:pPr>
            <a:endParaRPr lang="en-US" sz="1250" dirty="0">
              <a:solidFill>
                <a:srgbClr val="E1E1DF"/>
              </a:solidFill>
              <a:latin typeface="Tomorrow" pitchFamily="34" charset="0"/>
            </a:endParaRPr>
          </a:p>
          <a:p>
            <a:pPr marL="0" indent="0" algn="l">
              <a:lnSpc>
                <a:spcPts val="2000"/>
              </a:lnSpc>
              <a:buNone/>
            </a:pPr>
            <a:endParaRPr lang="en-US" sz="1250" dirty="0">
              <a:solidFill>
                <a:srgbClr val="E1E1DF"/>
              </a:solidFill>
              <a:latin typeface="Tomorrow" pitchFamily="34" charset="0"/>
            </a:endParaRPr>
          </a:p>
          <a:p>
            <a:pPr marL="0" indent="0" algn="l">
              <a:lnSpc>
                <a:spcPts val="2000"/>
              </a:lnSpc>
              <a:buNone/>
            </a:pP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00326"/>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SDG 3 — Good Health and Well‑Being</a:t>
            </a:r>
            <a:endParaRPr lang="en-US" sz="3900" dirty="0"/>
          </a:p>
        </p:txBody>
      </p:sp>
      <p:sp>
        <p:nvSpPr>
          <p:cNvPr id="4" name="Text 1"/>
          <p:cNvSpPr/>
          <p:nvPr/>
        </p:nvSpPr>
        <p:spPr>
          <a:xfrm>
            <a:off x="793790" y="2238137"/>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SleepWise AI is our strongest alignment with SDG 3: it improves sleep health, detects burnout early, reduces stress‑related risk, promotes mental well‑being, and encourages healthy behavioral habits. The platform focuses on preventive healthcare, mental health awareness, and lifestyle disease prevention through continuous, privacy‑first monitoring and personalized recommendations.</a:t>
            </a:r>
            <a:endParaRPr lang="en-US" sz="1550" dirty="0"/>
          </a:p>
        </p:txBody>
      </p:sp>
      <p:sp>
        <p:nvSpPr>
          <p:cNvPr id="5" name="Shape 2"/>
          <p:cNvSpPr/>
          <p:nvPr/>
        </p:nvSpPr>
        <p:spPr>
          <a:xfrm>
            <a:off x="793790" y="4049078"/>
            <a:ext cx="2386489" cy="2096095"/>
          </a:xfrm>
          <a:prstGeom prst="roundRect">
            <a:avLst>
              <a:gd name="adj" fmla="val 1420"/>
            </a:avLst>
          </a:prstGeom>
          <a:solidFill>
            <a:srgbClr val="3C3C3A"/>
          </a:solidFill>
          <a:ln/>
        </p:spPr>
      </p:sp>
      <p:sp>
        <p:nvSpPr>
          <p:cNvPr id="6" name="Text 3"/>
          <p:cNvSpPr/>
          <p:nvPr/>
        </p:nvSpPr>
        <p:spPr>
          <a:xfrm>
            <a:off x="992148" y="4247436"/>
            <a:ext cx="1989772"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Prevention</a:t>
            </a:r>
            <a:endParaRPr lang="en-US" sz="1950" dirty="0"/>
          </a:p>
        </p:txBody>
      </p:sp>
      <p:sp>
        <p:nvSpPr>
          <p:cNvPr id="7" name="Text 4"/>
          <p:cNvSpPr/>
          <p:nvPr/>
        </p:nvSpPr>
        <p:spPr>
          <a:xfrm>
            <a:off x="992148" y="4676656"/>
            <a:ext cx="1989772" cy="127015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Early detection of burnout and stress patterns to intervene before crises.</a:t>
            </a:r>
            <a:endParaRPr lang="en-US" sz="1550" dirty="0"/>
          </a:p>
        </p:txBody>
      </p:sp>
      <p:sp>
        <p:nvSpPr>
          <p:cNvPr id="8" name="Shape 5"/>
          <p:cNvSpPr/>
          <p:nvPr/>
        </p:nvSpPr>
        <p:spPr>
          <a:xfrm>
            <a:off x="3378637" y="4049078"/>
            <a:ext cx="2386608" cy="2096095"/>
          </a:xfrm>
          <a:prstGeom prst="roundRect">
            <a:avLst>
              <a:gd name="adj" fmla="val 1420"/>
            </a:avLst>
          </a:prstGeom>
          <a:solidFill>
            <a:srgbClr val="3C3C3A"/>
          </a:solidFill>
          <a:ln/>
        </p:spPr>
      </p:sp>
      <p:sp>
        <p:nvSpPr>
          <p:cNvPr id="9" name="Text 6"/>
          <p:cNvSpPr/>
          <p:nvPr/>
        </p:nvSpPr>
        <p:spPr>
          <a:xfrm>
            <a:off x="3576995" y="4247436"/>
            <a:ext cx="1989892"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Mental Health</a:t>
            </a:r>
            <a:endParaRPr lang="en-US" sz="1950" dirty="0"/>
          </a:p>
        </p:txBody>
      </p:sp>
      <p:sp>
        <p:nvSpPr>
          <p:cNvPr id="10" name="Text 7"/>
          <p:cNvSpPr/>
          <p:nvPr/>
        </p:nvSpPr>
        <p:spPr>
          <a:xfrm>
            <a:off x="3576995" y="4676656"/>
            <a:ext cx="1989892" cy="127015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Data-driven support that strengthens resilience and reduces risk.</a:t>
            </a:r>
            <a:endParaRPr lang="en-US" sz="1550" dirty="0"/>
          </a:p>
        </p:txBody>
      </p:sp>
      <p:sp>
        <p:nvSpPr>
          <p:cNvPr id="11" name="Shape 8"/>
          <p:cNvSpPr/>
          <p:nvPr/>
        </p:nvSpPr>
        <p:spPr>
          <a:xfrm>
            <a:off x="5963603" y="4049078"/>
            <a:ext cx="2386608" cy="2096095"/>
          </a:xfrm>
          <a:prstGeom prst="roundRect">
            <a:avLst>
              <a:gd name="adj" fmla="val 1420"/>
            </a:avLst>
          </a:prstGeom>
          <a:solidFill>
            <a:srgbClr val="3C3C3A"/>
          </a:solidFill>
          <a:ln/>
        </p:spPr>
      </p:sp>
      <p:sp>
        <p:nvSpPr>
          <p:cNvPr id="12" name="Text 9"/>
          <p:cNvSpPr/>
          <p:nvPr/>
        </p:nvSpPr>
        <p:spPr>
          <a:xfrm>
            <a:off x="6161961" y="4247436"/>
            <a:ext cx="1989892"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Healthy Habits</a:t>
            </a:r>
            <a:endParaRPr lang="en-US" sz="1950" dirty="0"/>
          </a:p>
        </p:txBody>
      </p:sp>
      <p:sp>
        <p:nvSpPr>
          <p:cNvPr id="13" name="Text 10"/>
          <p:cNvSpPr/>
          <p:nvPr/>
        </p:nvSpPr>
        <p:spPr>
          <a:xfrm>
            <a:off x="6161961" y="4676656"/>
            <a:ext cx="1989892" cy="127015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Personalized sleep hygiene guidance to sustain long‑term wellbeing.</a:t>
            </a:r>
            <a:endParaRPr lang="en-US" sz="1550" dirty="0"/>
          </a:p>
        </p:txBody>
      </p:sp>
      <p:sp>
        <p:nvSpPr>
          <p:cNvPr id="14" name="Shape 11"/>
          <p:cNvSpPr/>
          <p:nvPr/>
        </p:nvSpPr>
        <p:spPr>
          <a:xfrm>
            <a:off x="793790" y="6368415"/>
            <a:ext cx="7556421" cy="1160740"/>
          </a:xfrm>
          <a:prstGeom prst="roundRect">
            <a:avLst>
              <a:gd name="adj" fmla="val 2565"/>
            </a:avLst>
          </a:prstGeom>
          <a:solidFill>
            <a:srgbClr val="272725"/>
          </a:solidFill>
          <a:ln/>
        </p:spPr>
      </p:sp>
      <p:pic>
        <p:nvPicPr>
          <p:cNvPr id="15" name="Image 1" descr="preencoded.png"/>
          <p:cNvPicPr>
            <a:picLocks noChangeAspect="1"/>
          </p:cNvPicPr>
          <p:nvPr/>
        </p:nvPicPr>
        <p:blipFill>
          <a:blip r:embed="rId4"/>
          <a:stretch>
            <a:fillRect/>
          </a:stretch>
        </p:blipFill>
        <p:spPr>
          <a:xfrm>
            <a:off x="992148" y="6678930"/>
            <a:ext cx="248007" cy="198358"/>
          </a:xfrm>
          <a:prstGeom prst="rect">
            <a:avLst/>
          </a:prstGeom>
        </p:spPr>
      </p:pic>
      <p:sp>
        <p:nvSpPr>
          <p:cNvPr id="16" name="Text 12"/>
          <p:cNvSpPr/>
          <p:nvPr/>
        </p:nvSpPr>
        <p:spPr>
          <a:xfrm>
            <a:off x="1438513" y="6616303"/>
            <a:ext cx="6713339"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Tomorrow" pitchFamily="34" charset="0"/>
                <a:ea typeface="Tomorrow" pitchFamily="34" charset="-122"/>
                <a:cs typeface="Tomorrow" pitchFamily="34" charset="-120"/>
              </a:rPr>
              <a:t>“SleepWise AI contributes to SDG 3 by enabling preventive, data‑driven student mental health support.”</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80423"/>
            <a:ext cx="6637853"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SDG 4 — Quality Education</a:t>
            </a:r>
            <a:endParaRPr lang="en-US" sz="3900" dirty="0"/>
          </a:p>
        </p:txBody>
      </p:sp>
      <p:sp>
        <p:nvSpPr>
          <p:cNvPr id="3" name="Text 1"/>
          <p:cNvSpPr/>
          <p:nvPr/>
        </p:nvSpPr>
        <p:spPr>
          <a:xfrm>
            <a:off x="793790" y="2497336"/>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Sleep is foundational to learning: it affects cognitive performance, memory retention, academic productivity, and burnout rates. SleepWise AI optimizes sleep to support students’ attention, consolidation of learning, and sustained academic effort — a clear path from restorative sleep to better grades and greater resilience.</a:t>
            </a:r>
            <a:endParaRPr lang="en-US" sz="1550" dirty="0"/>
          </a:p>
        </p:txBody>
      </p:sp>
      <p:pic>
        <p:nvPicPr>
          <p:cNvPr id="4" name="Image 0" descr="preencoded.png"/>
          <p:cNvPicPr>
            <a:picLocks noChangeAspect="1"/>
          </p:cNvPicPr>
          <p:nvPr/>
        </p:nvPicPr>
        <p:blipFill>
          <a:blip r:embed="rId3"/>
          <a:stretch>
            <a:fillRect/>
          </a:stretch>
        </p:blipFill>
        <p:spPr>
          <a:xfrm>
            <a:off x="793790" y="3673197"/>
            <a:ext cx="1212771" cy="1515904"/>
          </a:xfrm>
          <a:prstGeom prst="rect">
            <a:avLst/>
          </a:prstGeom>
        </p:spPr>
      </p:pic>
      <p:sp>
        <p:nvSpPr>
          <p:cNvPr id="5" name="Text 2"/>
          <p:cNvSpPr/>
          <p:nvPr/>
        </p:nvSpPr>
        <p:spPr>
          <a:xfrm>
            <a:off x="2254568" y="3673197"/>
            <a:ext cx="2721412" cy="620316"/>
          </a:xfrm>
          <a:prstGeom prst="rect">
            <a:avLst/>
          </a:prstGeom>
          <a:noFill/>
          <a:ln/>
        </p:spPr>
        <p:txBody>
          <a:bodyPr wrap="squar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Cognitive Performance</a:t>
            </a:r>
            <a:endParaRPr lang="en-US" sz="1950" dirty="0"/>
          </a:p>
        </p:txBody>
      </p:sp>
      <p:sp>
        <p:nvSpPr>
          <p:cNvPr id="6" name="Text 3"/>
          <p:cNvSpPr/>
          <p:nvPr/>
        </p:nvSpPr>
        <p:spPr>
          <a:xfrm>
            <a:off x="2254568" y="4412575"/>
            <a:ext cx="2721412" cy="127015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Improved sleep increases attention, processing speed, and complex problem solving.</a:t>
            </a:r>
            <a:endParaRPr lang="en-US" sz="1550" dirty="0"/>
          </a:p>
        </p:txBody>
      </p:sp>
      <p:pic>
        <p:nvPicPr>
          <p:cNvPr id="7" name="Image 1" descr="preencoded.png"/>
          <p:cNvPicPr>
            <a:picLocks noChangeAspect="1"/>
          </p:cNvPicPr>
          <p:nvPr/>
        </p:nvPicPr>
        <p:blipFill>
          <a:blip r:embed="rId4"/>
          <a:stretch>
            <a:fillRect/>
          </a:stretch>
        </p:blipFill>
        <p:spPr>
          <a:xfrm>
            <a:off x="5223986" y="3673197"/>
            <a:ext cx="1212771" cy="1515904"/>
          </a:xfrm>
          <a:prstGeom prst="rect">
            <a:avLst/>
          </a:prstGeom>
        </p:spPr>
      </p:pic>
      <p:sp>
        <p:nvSpPr>
          <p:cNvPr id="8" name="Text 4"/>
          <p:cNvSpPr/>
          <p:nvPr/>
        </p:nvSpPr>
        <p:spPr>
          <a:xfrm>
            <a:off x="6684764" y="367319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Memory Retention</a:t>
            </a:r>
            <a:endParaRPr lang="en-US" sz="1950" dirty="0"/>
          </a:p>
        </p:txBody>
      </p:sp>
      <p:sp>
        <p:nvSpPr>
          <p:cNvPr id="9" name="Text 5"/>
          <p:cNvSpPr/>
          <p:nvPr/>
        </p:nvSpPr>
        <p:spPr>
          <a:xfrm>
            <a:off x="6684764" y="4102418"/>
            <a:ext cx="2721531" cy="127015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Optimized sleep cycles enhance consolidation of new information for long‑term recall.</a:t>
            </a:r>
            <a:endParaRPr lang="en-US" sz="1550" dirty="0"/>
          </a:p>
        </p:txBody>
      </p:sp>
      <p:pic>
        <p:nvPicPr>
          <p:cNvPr id="10" name="Image 2" descr="preencoded.png"/>
          <p:cNvPicPr>
            <a:picLocks noChangeAspect="1"/>
          </p:cNvPicPr>
          <p:nvPr/>
        </p:nvPicPr>
        <p:blipFill>
          <a:blip r:embed="rId5"/>
          <a:stretch>
            <a:fillRect/>
          </a:stretch>
        </p:blipFill>
        <p:spPr>
          <a:xfrm>
            <a:off x="9654302" y="3673197"/>
            <a:ext cx="1212771" cy="1515904"/>
          </a:xfrm>
          <a:prstGeom prst="rect">
            <a:avLst/>
          </a:prstGeom>
        </p:spPr>
      </p:pic>
      <p:sp>
        <p:nvSpPr>
          <p:cNvPr id="11" name="Text 6"/>
          <p:cNvSpPr/>
          <p:nvPr/>
        </p:nvSpPr>
        <p:spPr>
          <a:xfrm>
            <a:off x="11115080" y="3673197"/>
            <a:ext cx="2721531" cy="620316"/>
          </a:xfrm>
          <a:prstGeom prst="rect">
            <a:avLst/>
          </a:prstGeom>
          <a:noFill/>
          <a:ln/>
        </p:spPr>
        <p:txBody>
          <a:bodyPr wrap="squar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Academic Productivity</a:t>
            </a:r>
            <a:endParaRPr lang="en-US" sz="1950" dirty="0"/>
          </a:p>
        </p:txBody>
      </p:sp>
      <p:sp>
        <p:nvSpPr>
          <p:cNvPr id="12" name="Text 7"/>
          <p:cNvSpPr/>
          <p:nvPr/>
        </p:nvSpPr>
        <p:spPr>
          <a:xfrm>
            <a:off x="11115080" y="4412575"/>
            <a:ext cx="2721531" cy="127015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Reduced burnout and better sleep translate to sustained study habits and classroom engagement.</a:t>
            </a:r>
            <a:endParaRPr lang="en-US" sz="1550" dirty="0"/>
          </a:p>
        </p:txBody>
      </p:sp>
      <p:sp>
        <p:nvSpPr>
          <p:cNvPr id="13" name="Shape 8"/>
          <p:cNvSpPr/>
          <p:nvPr/>
        </p:nvSpPr>
        <p:spPr>
          <a:xfrm>
            <a:off x="793790" y="5905976"/>
            <a:ext cx="13042821" cy="843201"/>
          </a:xfrm>
          <a:prstGeom prst="roundRect">
            <a:avLst>
              <a:gd name="adj" fmla="val 3531"/>
            </a:avLst>
          </a:prstGeom>
          <a:solidFill>
            <a:srgbClr val="272725"/>
          </a:solidFill>
          <a:ln/>
        </p:spPr>
      </p:sp>
      <p:pic>
        <p:nvPicPr>
          <p:cNvPr id="14" name="Image 3" descr="preencoded.png"/>
          <p:cNvPicPr>
            <a:picLocks noChangeAspect="1"/>
          </p:cNvPicPr>
          <p:nvPr/>
        </p:nvPicPr>
        <p:blipFill>
          <a:blip r:embed="rId6"/>
          <a:stretch>
            <a:fillRect/>
          </a:stretch>
        </p:blipFill>
        <p:spPr>
          <a:xfrm>
            <a:off x="992148" y="6216491"/>
            <a:ext cx="248007" cy="198358"/>
          </a:xfrm>
          <a:prstGeom prst="rect">
            <a:avLst/>
          </a:prstGeom>
        </p:spPr>
      </p:pic>
      <p:sp>
        <p:nvSpPr>
          <p:cNvPr id="15" name="Text 9"/>
          <p:cNvSpPr/>
          <p:nvPr/>
        </p:nvSpPr>
        <p:spPr>
          <a:xfrm>
            <a:off x="1438513" y="6153864"/>
            <a:ext cx="12199739" cy="317540"/>
          </a:xfrm>
          <a:prstGeom prst="rect">
            <a:avLst/>
          </a:prstGeom>
          <a:noFill/>
          <a:ln/>
        </p:spPr>
        <p:txBody>
          <a:bodyPr wrap="none" lIns="0" tIns="0" rIns="0" bIns="0" rtlCol="0" anchor="t"/>
          <a:lstStyle/>
          <a:p>
            <a:pPr marL="0" indent="0" algn="l">
              <a:lnSpc>
                <a:spcPts val="2500"/>
              </a:lnSpc>
              <a:buNone/>
            </a:pPr>
            <a:r>
              <a:rPr lang="en-US" sz="1550" dirty="0">
                <a:solidFill>
                  <a:srgbClr val="FFFFFF"/>
                </a:solidFill>
                <a:latin typeface="Tomorrow" pitchFamily="34" charset="0"/>
                <a:ea typeface="Tomorrow" pitchFamily="34" charset="-122"/>
                <a:cs typeface="Tomorrow" pitchFamily="34" charset="-120"/>
              </a:rPr>
              <a:t>“By optimizing sleep, SleepWise AI enhances learning efficiency and academic resilience.”</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940606" y="393025"/>
            <a:ext cx="6489383" cy="346710"/>
          </a:xfrm>
          <a:prstGeom prst="rect">
            <a:avLst/>
          </a:prstGeom>
          <a:noFill/>
          <a:ln/>
        </p:spPr>
        <p:txBody>
          <a:bodyPr wrap="none" lIns="0" tIns="0" rIns="0" bIns="0" rtlCol="0" anchor="t"/>
          <a:lstStyle/>
          <a:p>
            <a:pPr marL="0" indent="0" algn="l">
              <a:lnSpc>
                <a:spcPts val="2700"/>
              </a:lnSpc>
              <a:buNone/>
            </a:pPr>
            <a:r>
              <a:rPr lang="en-US" sz="2150" dirty="0">
                <a:solidFill>
                  <a:srgbClr val="EDEDE8"/>
                </a:solidFill>
                <a:latin typeface="Tomorrow Semi Bold" pitchFamily="34" charset="0"/>
                <a:ea typeface="Tomorrow Semi Bold" pitchFamily="34" charset="-122"/>
                <a:cs typeface="Tomorrow Semi Bold" pitchFamily="34" charset="-120"/>
              </a:rPr>
              <a:t>SDG 9 — Industry, Innovation &amp; Infrastructure</a:t>
            </a:r>
            <a:endParaRPr lang="en-US" sz="2150" dirty="0"/>
          </a:p>
        </p:txBody>
      </p:sp>
      <p:sp>
        <p:nvSpPr>
          <p:cNvPr id="3" name="Text 1"/>
          <p:cNvSpPr/>
          <p:nvPr/>
        </p:nvSpPr>
        <p:spPr>
          <a:xfrm>
            <a:off x="2940606" y="863679"/>
            <a:ext cx="8749070" cy="415052"/>
          </a:xfrm>
          <a:prstGeom prst="rect">
            <a:avLst/>
          </a:prstGeom>
          <a:noFill/>
          <a:ln/>
        </p:spPr>
        <p:txBody>
          <a:bodyPr wrap="square" lIns="0" tIns="0" rIns="0" bIns="0" rtlCol="0" anchor="t"/>
          <a:lstStyle/>
          <a:p>
            <a:pPr marL="0" indent="0" algn="l">
              <a:lnSpc>
                <a:spcPts val="1050"/>
              </a:lnSpc>
              <a:buNone/>
            </a:pPr>
            <a:r>
              <a:rPr lang="en-US" sz="850" dirty="0">
                <a:solidFill>
                  <a:srgbClr val="C9C9C0"/>
                </a:solidFill>
                <a:latin typeface="Tomorrow" pitchFamily="34" charset="0"/>
                <a:ea typeface="Tomorrow" pitchFamily="34" charset="-122"/>
                <a:cs typeface="Tomorrow" pitchFamily="34" charset="-120"/>
              </a:rPr>
              <a:t>SleepWise AI drives innovation by integrating wearable technology, deploying AI‑driven predictive analytics, and designing scalable digital health infrastructure. These components build robust, interoperable systems that can be adopted across educational ecosystems, advancing health‑tech innovation and resilient infrastructure for student wellbeing.</a:t>
            </a:r>
            <a:endParaRPr lang="en-US" sz="850" dirty="0"/>
          </a:p>
        </p:txBody>
      </p:sp>
      <p:sp>
        <p:nvSpPr>
          <p:cNvPr id="4" name="Shape 2"/>
          <p:cNvSpPr/>
          <p:nvPr/>
        </p:nvSpPr>
        <p:spPr>
          <a:xfrm>
            <a:off x="2860715" y="1348502"/>
            <a:ext cx="4399002" cy="4952643"/>
          </a:xfrm>
          <a:prstGeom prst="roundRect">
            <a:avLst>
              <a:gd name="adj" fmla="val 378"/>
            </a:avLst>
          </a:prstGeom>
          <a:solidFill>
            <a:srgbClr val="E1E1DF"/>
          </a:solidFill>
          <a:ln/>
        </p:spPr>
      </p:sp>
      <p:sp>
        <p:nvSpPr>
          <p:cNvPr id="5" name="Text 3"/>
          <p:cNvSpPr/>
          <p:nvPr/>
        </p:nvSpPr>
        <p:spPr>
          <a:xfrm>
            <a:off x="2971562" y="1410414"/>
            <a:ext cx="1386840" cy="173355"/>
          </a:xfrm>
          <a:prstGeom prst="rect">
            <a:avLst/>
          </a:prstGeom>
          <a:noFill/>
          <a:ln/>
        </p:spPr>
        <p:txBody>
          <a:bodyPr wrap="none" lIns="0" tIns="0" rIns="0" bIns="0" rtlCol="0" anchor="t"/>
          <a:lstStyle/>
          <a:p>
            <a:pPr marL="0" indent="0" algn="l">
              <a:lnSpc>
                <a:spcPts val="1350"/>
              </a:lnSpc>
              <a:buNone/>
            </a:pPr>
            <a:r>
              <a:rPr lang="en-US" sz="1050" dirty="0">
                <a:solidFill>
                  <a:srgbClr val="000000"/>
                </a:solidFill>
                <a:latin typeface="Tomorrow Semi Bold" pitchFamily="34" charset="0"/>
                <a:ea typeface="Tomorrow Semi Bold" pitchFamily="34" charset="-122"/>
                <a:cs typeface="Tomorrow Semi Bold" pitchFamily="34" charset="-120"/>
              </a:rPr>
              <a:t>Wearables &amp; Data</a:t>
            </a:r>
            <a:endParaRPr lang="en-US" sz="1050" dirty="0"/>
          </a:p>
        </p:txBody>
      </p:sp>
      <p:sp>
        <p:nvSpPr>
          <p:cNvPr id="6" name="Text 4"/>
          <p:cNvSpPr/>
          <p:nvPr/>
        </p:nvSpPr>
        <p:spPr>
          <a:xfrm>
            <a:off x="2971562" y="1645682"/>
            <a:ext cx="4177308" cy="276701"/>
          </a:xfrm>
          <a:prstGeom prst="rect">
            <a:avLst/>
          </a:prstGeom>
          <a:noFill/>
          <a:ln/>
        </p:spPr>
        <p:txBody>
          <a:bodyPr wrap="square" lIns="0" tIns="0" rIns="0" bIns="0" rtlCol="0" anchor="t"/>
          <a:lstStyle/>
          <a:p>
            <a:pPr marL="0" indent="0" algn="l">
              <a:lnSpc>
                <a:spcPts val="1050"/>
              </a:lnSpc>
              <a:buNone/>
            </a:pPr>
            <a:r>
              <a:rPr lang="en-US" sz="850" dirty="0">
                <a:solidFill>
                  <a:srgbClr val="000000"/>
                </a:solidFill>
                <a:latin typeface="Tomorrow" pitchFamily="34" charset="0"/>
                <a:ea typeface="Tomorrow" pitchFamily="34" charset="-122"/>
                <a:cs typeface="Tomorrow" pitchFamily="34" charset="-120"/>
              </a:rPr>
              <a:t>Continuous, unobtrusive sensing from wearable devices feeds secure models for personalized insights.</a:t>
            </a:r>
            <a:endParaRPr lang="en-US" sz="850" dirty="0"/>
          </a:p>
        </p:txBody>
      </p:sp>
      <p:pic>
        <p:nvPicPr>
          <p:cNvPr id="7" name="Image 0" descr="preencoded.png"/>
          <p:cNvPicPr>
            <a:picLocks noChangeAspect="1"/>
          </p:cNvPicPr>
          <p:nvPr/>
        </p:nvPicPr>
        <p:blipFill>
          <a:blip r:embed="rId3"/>
          <a:stretch>
            <a:fillRect/>
          </a:stretch>
        </p:blipFill>
        <p:spPr>
          <a:xfrm>
            <a:off x="2971562" y="1992154"/>
            <a:ext cx="4177308" cy="4177308"/>
          </a:xfrm>
          <a:prstGeom prst="rect">
            <a:avLst/>
          </a:prstGeom>
        </p:spPr>
      </p:pic>
      <p:sp>
        <p:nvSpPr>
          <p:cNvPr id="8" name="Text 5"/>
          <p:cNvSpPr/>
          <p:nvPr/>
        </p:nvSpPr>
        <p:spPr>
          <a:xfrm>
            <a:off x="7457956" y="1410414"/>
            <a:ext cx="1386840" cy="173355"/>
          </a:xfrm>
          <a:prstGeom prst="rect">
            <a:avLst/>
          </a:prstGeom>
          <a:noFill/>
          <a:ln/>
        </p:spPr>
        <p:txBody>
          <a:bodyPr wrap="none" lIns="0" tIns="0" rIns="0" bIns="0" rtlCol="0" anchor="t"/>
          <a:lstStyle/>
          <a:p>
            <a:pPr marL="0" indent="0" algn="l">
              <a:lnSpc>
                <a:spcPts val="1350"/>
              </a:lnSpc>
              <a:buNone/>
            </a:pPr>
            <a:r>
              <a:rPr lang="en-US" sz="1050" dirty="0">
                <a:solidFill>
                  <a:srgbClr val="EDEDE8"/>
                </a:solidFill>
                <a:latin typeface="Tomorrow Semi Bold" pitchFamily="34" charset="0"/>
                <a:ea typeface="Tomorrow Semi Bold" pitchFamily="34" charset="-122"/>
                <a:cs typeface="Tomorrow Semi Bold" pitchFamily="34" charset="-120"/>
              </a:rPr>
              <a:t>AI &amp; Scalability</a:t>
            </a:r>
            <a:endParaRPr lang="en-US" sz="1050" dirty="0"/>
          </a:p>
        </p:txBody>
      </p:sp>
      <p:sp>
        <p:nvSpPr>
          <p:cNvPr id="9" name="Text 6"/>
          <p:cNvSpPr/>
          <p:nvPr/>
        </p:nvSpPr>
        <p:spPr>
          <a:xfrm>
            <a:off x="7457956" y="1645682"/>
            <a:ext cx="4239220" cy="276701"/>
          </a:xfrm>
          <a:prstGeom prst="rect">
            <a:avLst/>
          </a:prstGeom>
          <a:noFill/>
          <a:ln/>
        </p:spPr>
        <p:txBody>
          <a:bodyPr wrap="square" lIns="0" tIns="0" rIns="0" bIns="0" rtlCol="0" anchor="t"/>
          <a:lstStyle/>
          <a:p>
            <a:pPr marL="0" indent="0" algn="l">
              <a:lnSpc>
                <a:spcPts val="1050"/>
              </a:lnSpc>
              <a:buNone/>
            </a:pPr>
            <a:r>
              <a:rPr lang="en-US" sz="850" dirty="0">
                <a:solidFill>
                  <a:srgbClr val="C9C9C0"/>
                </a:solidFill>
                <a:latin typeface="Tomorrow" pitchFamily="34" charset="0"/>
                <a:ea typeface="Tomorrow" pitchFamily="34" charset="-122"/>
                <a:cs typeface="Tomorrow" pitchFamily="34" charset="-120"/>
              </a:rPr>
              <a:t>Predictive analytics identify risk trajectories at scale; modular architecture allows integration with campus health systems.</a:t>
            </a:r>
            <a:endParaRPr lang="en-US" sz="850" dirty="0"/>
          </a:p>
        </p:txBody>
      </p:sp>
      <p:pic>
        <p:nvPicPr>
          <p:cNvPr id="10" name="Image 1" descr="preencoded.png"/>
          <p:cNvPicPr>
            <a:picLocks noChangeAspect="1"/>
          </p:cNvPicPr>
          <p:nvPr/>
        </p:nvPicPr>
        <p:blipFill>
          <a:blip r:embed="rId4"/>
          <a:stretch>
            <a:fillRect/>
          </a:stretch>
        </p:blipFill>
        <p:spPr>
          <a:xfrm>
            <a:off x="7457956" y="1992154"/>
            <a:ext cx="4239220" cy="4239220"/>
          </a:xfrm>
          <a:prstGeom prst="rect">
            <a:avLst/>
          </a:prstGeom>
        </p:spPr>
      </p:pic>
      <p:sp>
        <p:nvSpPr>
          <p:cNvPr id="11" name="Shape 7"/>
          <p:cNvSpPr/>
          <p:nvPr/>
        </p:nvSpPr>
        <p:spPr>
          <a:xfrm>
            <a:off x="2940606" y="6537246"/>
            <a:ext cx="4343519" cy="890588"/>
          </a:xfrm>
          <a:prstGeom prst="roundRect">
            <a:avLst>
              <a:gd name="adj" fmla="val 8214"/>
            </a:avLst>
          </a:prstGeom>
          <a:solidFill>
            <a:srgbClr val="1D1D1B"/>
          </a:solidFill>
          <a:ln/>
        </p:spPr>
      </p:sp>
      <p:sp>
        <p:nvSpPr>
          <p:cNvPr id="12" name="Shape 8"/>
          <p:cNvSpPr/>
          <p:nvPr/>
        </p:nvSpPr>
        <p:spPr>
          <a:xfrm>
            <a:off x="2940606" y="6522006"/>
            <a:ext cx="4343519" cy="60960"/>
          </a:xfrm>
          <a:prstGeom prst="roundRect">
            <a:avLst>
              <a:gd name="adj" fmla="val 27300"/>
            </a:avLst>
          </a:prstGeom>
          <a:solidFill>
            <a:srgbClr val="E1E1DF"/>
          </a:solidFill>
          <a:ln/>
        </p:spPr>
      </p:sp>
      <p:sp>
        <p:nvSpPr>
          <p:cNvPr id="13" name="Shape 9"/>
          <p:cNvSpPr/>
          <p:nvPr/>
        </p:nvSpPr>
        <p:spPr>
          <a:xfrm>
            <a:off x="4945916" y="6370915"/>
            <a:ext cx="332780" cy="332780"/>
          </a:xfrm>
          <a:prstGeom prst="roundRect">
            <a:avLst>
              <a:gd name="adj" fmla="val 274776"/>
            </a:avLst>
          </a:prstGeom>
          <a:solidFill>
            <a:srgbClr val="E1E1DF"/>
          </a:solidFill>
          <a:ln/>
        </p:spPr>
        <p:txBody>
          <a:bodyPr/>
          <a:lstStyle/>
          <a:p>
            <a:endParaRPr lang="en-IN"/>
          </a:p>
        </p:txBody>
      </p:sp>
      <p:pic>
        <p:nvPicPr>
          <p:cNvPr id="14"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5690" y="6470690"/>
            <a:ext cx="133112" cy="133112"/>
          </a:xfrm>
          <a:prstGeom prst="rect">
            <a:avLst/>
          </a:prstGeom>
        </p:spPr>
      </p:pic>
      <p:sp>
        <p:nvSpPr>
          <p:cNvPr id="15" name="Text 10"/>
          <p:cNvSpPr/>
          <p:nvPr/>
        </p:nvSpPr>
        <p:spPr>
          <a:xfrm>
            <a:off x="3066693" y="6814542"/>
            <a:ext cx="1611511" cy="173355"/>
          </a:xfrm>
          <a:prstGeom prst="rect">
            <a:avLst/>
          </a:prstGeom>
          <a:noFill/>
          <a:ln/>
        </p:spPr>
        <p:txBody>
          <a:bodyPr wrap="none" lIns="0" tIns="0" rIns="0" bIns="0" rtlCol="0" anchor="t"/>
          <a:lstStyle/>
          <a:p>
            <a:pPr marL="0" indent="0" algn="l">
              <a:lnSpc>
                <a:spcPts val="1350"/>
              </a:lnSpc>
              <a:buNone/>
            </a:pPr>
            <a:r>
              <a:rPr lang="en-US" sz="1050" dirty="0">
                <a:solidFill>
                  <a:srgbClr val="C9C9C0"/>
                </a:solidFill>
                <a:latin typeface="Tomorrow Semi Bold" pitchFamily="34" charset="0"/>
                <a:ea typeface="Tomorrow Semi Bold" pitchFamily="34" charset="-122"/>
                <a:cs typeface="Tomorrow Semi Bold" pitchFamily="34" charset="-120"/>
              </a:rPr>
              <a:t>Interoperable Systems</a:t>
            </a:r>
            <a:endParaRPr lang="en-US" sz="1050" dirty="0"/>
          </a:p>
        </p:txBody>
      </p:sp>
      <p:sp>
        <p:nvSpPr>
          <p:cNvPr id="16" name="Text 11"/>
          <p:cNvSpPr/>
          <p:nvPr/>
        </p:nvSpPr>
        <p:spPr>
          <a:xfrm>
            <a:off x="3066693" y="7025045"/>
            <a:ext cx="4091345" cy="276701"/>
          </a:xfrm>
          <a:prstGeom prst="rect">
            <a:avLst/>
          </a:prstGeom>
          <a:noFill/>
          <a:ln/>
        </p:spPr>
        <p:txBody>
          <a:bodyPr wrap="square" lIns="0" tIns="0" rIns="0" bIns="0" rtlCol="0" anchor="t"/>
          <a:lstStyle/>
          <a:p>
            <a:pPr marL="0" indent="0" algn="l">
              <a:lnSpc>
                <a:spcPts val="1050"/>
              </a:lnSpc>
              <a:buNone/>
            </a:pPr>
            <a:r>
              <a:rPr lang="en-US" sz="850" dirty="0">
                <a:solidFill>
                  <a:srgbClr val="C9C9C0"/>
                </a:solidFill>
                <a:latin typeface="Tomorrow" pitchFamily="34" charset="0"/>
                <a:ea typeface="Tomorrow" pitchFamily="34" charset="-122"/>
                <a:cs typeface="Tomorrow" pitchFamily="34" charset="-120"/>
              </a:rPr>
              <a:t>Secure APIs and standards enable campuswide adoption and longitudinal research.</a:t>
            </a:r>
            <a:endParaRPr lang="en-US" sz="850" dirty="0"/>
          </a:p>
        </p:txBody>
      </p:sp>
      <p:sp>
        <p:nvSpPr>
          <p:cNvPr id="17" name="Shape 12"/>
          <p:cNvSpPr/>
          <p:nvPr/>
        </p:nvSpPr>
        <p:spPr>
          <a:xfrm>
            <a:off x="7346037" y="6537246"/>
            <a:ext cx="4343638" cy="890588"/>
          </a:xfrm>
          <a:prstGeom prst="roundRect">
            <a:avLst>
              <a:gd name="adj" fmla="val 8214"/>
            </a:avLst>
          </a:prstGeom>
          <a:solidFill>
            <a:srgbClr val="1D1D1B"/>
          </a:solidFill>
          <a:ln/>
        </p:spPr>
      </p:sp>
      <p:sp>
        <p:nvSpPr>
          <p:cNvPr id="18" name="Shape 13"/>
          <p:cNvSpPr/>
          <p:nvPr/>
        </p:nvSpPr>
        <p:spPr>
          <a:xfrm>
            <a:off x="7346037" y="6522006"/>
            <a:ext cx="4343638" cy="60960"/>
          </a:xfrm>
          <a:prstGeom prst="roundRect">
            <a:avLst>
              <a:gd name="adj" fmla="val 27300"/>
            </a:avLst>
          </a:prstGeom>
          <a:solidFill>
            <a:srgbClr val="E1E1DF"/>
          </a:solidFill>
          <a:ln/>
        </p:spPr>
      </p:sp>
      <p:sp>
        <p:nvSpPr>
          <p:cNvPr id="19" name="Shape 14"/>
          <p:cNvSpPr/>
          <p:nvPr/>
        </p:nvSpPr>
        <p:spPr>
          <a:xfrm>
            <a:off x="9351466" y="6370915"/>
            <a:ext cx="332780" cy="332780"/>
          </a:xfrm>
          <a:prstGeom prst="roundRect">
            <a:avLst>
              <a:gd name="adj" fmla="val 274776"/>
            </a:avLst>
          </a:prstGeom>
          <a:solidFill>
            <a:srgbClr val="E1E1DF"/>
          </a:solidFill>
          <a:ln/>
        </p:spPr>
      </p:sp>
      <p:pic>
        <p:nvPicPr>
          <p:cNvPr id="2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1241" y="6470690"/>
            <a:ext cx="133112" cy="133112"/>
          </a:xfrm>
          <a:prstGeom prst="rect">
            <a:avLst/>
          </a:prstGeom>
        </p:spPr>
      </p:pic>
      <p:sp>
        <p:nvSpPr>
          <p:cNvPr id="21" name="Text 15"/>
          <p:cNvSpPr/>
          <p:nvPr/>
        </p:nvSpPr>
        <p:spPr>
          <a:xfrm>
            <a:off x="7472124" y="6814542"/>
            <a:ext cx="1546860" cy="173355"/>
          </a:xfrm>
          <a:prstGeom prst="rect">
            <a:avLst/>
          </a:prstGeom>
          <a:noFill/>
          <a:ln/>
        </p:spPr>
        <p:txBody>
          <a:bodyPr wrap="none" lIns="0" tIns="0" rIns="0" bIns="0" rtlCol="0" anchor="t"/>
          <a:lstStyle/>
          <a:p>
            <a:pPr marL="0" indent="0" algn="l">
              <a:lnSpc>
                <a:spcPts val="1350"/>
              </a:lnSpc>
              <a:buNone/>
            </a:pPr>
            <a:r>
              <a:rPr lang="en-US" sz="1050" dirty="0">
                <a:solidFill>
                  <a:srgbClr val="C9C9C0"/>
                </a:solidFill>
                <a:latin typeface="Tomorrow Semi Bold" pitchFamily="34" charset="0"/>
                <a:ea typeface="Tomorrow Semi Bold" pitchFamily="34" charset="-122"/>
                <a:cs typeface="Tomorrow Semi Bold" pitchFamily="34" charset="-120"/>
              </a:rPr>
              <a:t>Privacy &amp; Compliance</a:t>
            </a:r>
            <a:endParaRPr lang="en-US" sz="1050" dirty="0"/>
          </a:p>
        </p:txBody>
      </p:sp>
      <p:sp>
        <p:nvSpPr>
          <p:cNvPr id="22" name="Text 16"/>
          <p:cNvSpPr/>
          <p:nvPr/>
        </p:nvSpPr>
        <p:spPr>
          <a:xfrm>
            <a:off x="7472124" y="7025045"/>
            <a:ext cx="4091464" cy="138351"/>
          </a:xfrm>
          <a:prstGeom prst="rect">
            <a:avLst/>
          </a:prstGeom>
          <a:noFill/>
          <a:ln/>
        </p:spPr>
        <p:txBody>
          <a:bodyPr wrap="none" lIns="0" tIns="0" rIns="0" bIns="0" rtlCol="0" anchor="t"/>
          <a:lstStyle/>
          <a:p>
            <a:pPr marL="0" indent="0" algn="l">
              <a:lnSpc>
                <a:spcPts val="1050"/>
              </a:lnSpc>
              <a:buNone/>
            </a:pPr>
            <a:r>
              <a:rPr lang="en-US" sz="850" dirty="0">
                <a:solidFill>
                  <a:srgbClr val="C9C9C0"/>
                </a:solidFill>
                <a:latin typeface="Tomorrow" pitchFamily="34" charset="0"/>
                <a:ea typeface="Tomorrow" pitchFamily="34" charset="-122"/>
                <a:cs typeface="Tomorrow" pitchFamily="34" charset="-120"/>
              </a:rPr>
              <a:t>Built‑in privacy protections and compliance with student data regulations.</a:t>
            </a:r>
            <a:endParaRPr lang="en-US" sz="850" dirty="0"/>
          </a:p>
        </p:txBody>
      </p:sp>
      <p:sp>
        <p:nvSpPr>
          <p:cNvPr id="23" name="Shape 17"/>
          <p:cNvSpPr/>
          <p:nvPr/>
        </p:nvSpPr>
        <p:spPr>
          <a:xfrm>
            <a:off x="2940606" y="7497604"/>
            <a:ext cx="8749070" cy="338971"/>
          </a:xfrm>
          <a:prstGeom prst="roundRect">
            <a:avLst>
              <a:gd name="adj" fmla="val 4910"/>
            </a:avLst>
          </a:prstGeom>
          <a:solidFill>
            <a:srgbClr val="272725"/>
          </a:solidFill>
          <a:ln/>
        </p:spPr>
      </p:sp>
      <p:pic>
        <p:nvPicPr>
          <p:cNvPr id="24" name="Image 4" descr="preencoded.png"/>
          <p:cNvPicPr>
            <a:picLocks noChangeAspect="1"/>
          </p:cNvPicPr>
          <p:nvPr/>
        </p:nvPicPr>
        <p:blipFill>
          <a:blip r:embed="rId9"/>
          <a:stretch>
            <a:fillRect/>
          </a:stretch>
        </p:blipFill>
        <p:spPr>
          <a:xfrm>
            <a:off x="3051453" y="7653338"/>
            <a:ext cx="138589" cy="110847"/>
          </a:xfrm>
          <a:prstGeom prst="rect">
            <a:avLst/>
          </a:prstGeom>
        </p:spPr>
      </p:pic>
      <p:sp>
        <p:nvSpPr>
          <p:cNvPr id="25" name="Text 18"/>
          <p:cNvSpPr/>
          <p:nvPr/>
        </p:nvSpPr>
        <p:spPr>
          <a:xfrm>
            <a:off x="3300889" y="7587139"/>
            <a:ext cx="8277939" cy="138351"/>
          </a:xfrm>
          <a:prstGeom prst="rect">
            <a:avLst/>
          </a:prstGeom>
          <a:noFill/>
          <a:ln/>
        </p:spPr>
        <p:txBody>
          <a:bodyPr wrap="none" lIns="0" tIns="0" rIns="0" bIns="0" rtlCol="0" anchor="t"/>
          <a:lstStyle/>
          <a:p>
            <a:pPr marL="0" indent="0" algn="l">
              <a:lnSpc>
                <a:spcPts val="1050"/>
              </a:lnSpc>
              <a:buNone/>
            </a:pPr>
            <a:r>
              <a:rPr lang="en-US" sz="850" dirty="0">
                <a:solidFill>
                  <a:srgbClr val="FFFFFF"/>
                </a:solidFill>
                <a:latin typeface="Tomorrow" pitchFamily="34" charset="0"/>
                <a:ea typeface="Tomorrow" pitchFamily="34" charset="-122"/>
                <a:cs typeface="Tomorrow" pitchFamily="34" charset="-120"/>
              </a:rPr>
              <a:t>“SleepWise AI represents next‑generation AI‑driven health infrastructure for educational ecosystems.”</a:t>
            </a:r>
            <a:endParaRPr lang="en-US" sz="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63072"/>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Thank You</a:t>
            </a:r>
            <a:endParaRPr lang="en-US" sz="3900" dirty="0"/>
          </a:p>
        </p:txBody>
      </p:sp>
      <p:sp>
        <p:nvSpPr>
          <p:cNvPr id="4" name="Text 1"/>
          <p:cNvSpPr/>
          <p:nvPr/>
        </p:nvSpPr>
        <p:spPr>
          <a:xfrm>
            <a:off x="1091446" y="1904048"/>
            <a:ext cx="725876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"SleepWise doesn't just track sleep. It protects student potential."</a:t>
            </a:r>
            <a:endParaRPr lang="en-US" sz="1550" dirty="0"/>
          </a:p>
        </p:txBody>
      </p:sp>
      <p:sp>
        <p:nvSpPr>
          <p:cNvPr id="5" name="Shape 2"/>
          <p:cNvSpPr/>
          <p:nvPr/>
        </p:nvSpPr>
        <p:spPr>
          <a:xfrm>
            <a:off x="793790" y="1680805"/>
            <a:ext cx="22860" cy="764024"/>
          </a:xfrm>
          <a:prstGeom prst="rect">
            <a:avLst/>
          </a:prstGeom>
          <a:solidFill>
            <a:srgbClr val="E1E1DF"/>
          </a:solidFill>
          <a:ln/>
        </p:spPr>
      </p:sp>
      <p:sp>
        <p:nvSpPr>
          <p:cNvPr id="6" name="Shape 3"/>
          <p:cNvSpPr/>
          <p:nvPr/>
        </p:nvSpPr>
        <p:spPr>
          <a:xfrm>
            <a:off x="793790" y="2668072"/>
            <a:ext cx="3679031" cy="1461016"/>
          </a:xfrm>
          <a:prstGeom prst="roundRect">
            <a:avLst>
              <a:gd name="adj" fmla="val 2038"/>
            </a:avLst>
          </a:prstGeom>
          <a:solidFill>
            <a:srgbClr val="3C3C3A"/>
          </a:solidFill>
          <a:ln/>
        </p:spPr>
      </p:sp>
      <p:sp>
        <p:nvSpPr>
          <p:cNvPr id="7" name="Text 4"/>
          <p:cNvSpPr/>
          <p:nvPr/>
        </p:nvSpPr>
        <p:spPr>
          <a:xfrm>
            <a:off x="992148" y="286643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Student-Centric</a:t>
            </a:r>
            <a:endParaRPr lang="en-US" sz="1950" dirty="0"/>
          </a:p>
        </p:txBody>
      </p:sp>
      <p:sp>
        <p:nvSpPr>
          <p:cNvPr id="8" name="Text 5"/>
          <p:cNvSpPr/>
          <p:nvPr/>
        </p:nvSpPr>
        <p:spPr>
          <a:xfrm>
            <a:off x="992148" y="3295650"/>
            <a:ext cx="3282315"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Designed from the ground up for academic life</a:t>
            </a:r>
            <a:endParaRPr lang="en-US" sz="1550" dirty="0"/>
          </a:p>
        </p:txBody>
      </p:sp>
      <p:sp>
        <p:nvSpPr>
          <p:cNvPr id="9" name="Shape 6"/>
          <p:cNvSpPr/>
          <p:nvPr/>
        </p:nvSpPr>
        <p:spPr>
          <a:xfrm>
            <a:off x="4671179" y="2668072"/>
            <a:ext cx="3679031" cy="1461016"/>
          </a:xfrm>
          <a:prstGeom prst="roundRect">
            <a:avLst>
              <a:gd name="adj" fmla="val 2038"/>
            </a:avLst>
          </a:prstGeom>
          <a:solidFill>
            <a:srgbClr val="3C3C3A"/>
          </a:solidFill>
          <a:ln/>
        </p:spPr>
      </p:sp>
      <p:sp>
        <p:nvSpPr>
          <p:cNvPr id="10" name="Text 7"/>
          <p:cNvSpPr/>
          <p:nvPr/>
        </p:nvSpPr>
        <p:spPr>
          <a:xfrm>
            <a:off x="4869537" y="286643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AI-Driven</a:t>
            </a:r>
            <a:endParaRPr lang="en-US" sz="1950" dirty="0"/>
          </a:p>
        </p:txBody>
      </p:sp>
      <p:sp>
        <p:nvSpPr>
          <p:cNvPr id="11" name="Text 8"/>
          <p:cNvSpPr/>
          <p:nvPr/>
        </p:nvSpPr>
        <p:spPr>
          <a:xfrm>
            <a:off x="4869537" y="3295650"/>
            <a:ext cx="3282315"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Predictive intelligence, not passive tracking</a:t>
            </a:r>
            <a:endParaRPr lang="en-US" sz="1550" dirty="0"/>
          </a:p>
        </p:txBody>
      </p:sp>
      <p:sp>
        <p:nvSpPr>
          <p:cNvPr id="12" name="Shape 9"/>
          <p:cNvSpPr/>
          <p:nvPr/>
        </p:nvSpPr>
        <p:spPr>
          <a:xfrm>
            <a:off x="793790" y="4327446"/>
            <a:ext cx="7556421" cy="1143476"/>
          </a:xfrm>
          <a:prstGeom prst="roundRect">
            <a:avLst>
              <a:gd name="adj" fmla="val 2604"/>
            </a:avLst>
          </a:prstGeom>
          <a:solidFill>
            <a:srgbClr val="3C3C3A"/>
          </a:solidFill>
          <a:ln/>
        </p:spPr>
      </p:sp>
      <p:sp>
        <p:nvSpPr>
          <p:cNvPr id="13" name="Text 10"/>
          <p:cNvSpPr/>
          <p:nvPr/>
        </p:nvSpPr>
        <p:spPr>
          <a:xfrm>
            <a:off x="992148" y="452580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Real Impact</a:t>
            </a:r>
            <a:endParaRPr lang="en-US" sz="1950" dirty="0"/>
          </a:p>
        </p:txBody>
      </p:sp>
      <p:sp>
        <p:nvSpPr>
          <p:cNvPr id="14" name="Text 11"/>
          <p:cNvSpPr/>
          <p:nvPr/>
        </p:nvSpPr>
        <p:spPr>
          <a:xfrm>
            <a:off x="992148" y="4955024"/>
            <a:ext cx="715970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Reducing burnout, improving performance at scale</a:t>
            </a:r>
            <a:endParaRPr lang="en-US" sz="1550" dirty="0"/>
          </a:p>
        </p:txBody>
      </p:sp>
      <p:sp>
        <p:nvSpPr>
          <p:cNvPr id="15" name="Shape 12"/>
          <p:cNvSpPr/>
          <p:nvPr/>
        </p:nvSpPr>
        <p:spPr>
          <a:xfrm>
            <a:off x="793790" y="5694164"/>
            <a:ext cx="7556421" cy="1160740"/>
          </a:xfrm>
          <a:prstGeom prst="roundRect">
            <a:avLst>
              <a:gd name="adj" fmla="val 2565"/>
            </a:avLst>
          </a:prstGeom>
          <a:solidFill>
            <a:srgbClr val="272725"/>
          </a:solidFill>
          <a:ln/>
        </p:spPr>
      </p:sp>
      <p:pic>
        <p:nvPicPr>
          <p:cNvPr id="16" name="Image 1" descr="preencoded.png"/>
          <p:cNvPicPr>
            <a:picLocks noChangeAspect="1"/>
          </p:cNvPicPr>
          <p:nvPr/>
        </p:nvPicPr>
        <p:blipFill>
          <a:blip r:embed="rId4"/>
          <a:stretch>
            <a:fillRect/>
          </a:stretch>
        </p:blipFill>
        <p:spPr>
          <a:xfrm>
            <a:off x="992148" y="6004679"/>
            <a:ext cx="248007" cy="198358"/>
          </a:xfrm>
          <a:prstGeom prst="rect">
            <a:avLst/>
          </a:prstGeom>
        </p:spPr>
      </p:pic>
      <p:sp>
        <p:nvSpPr>
          <p:cNvPr id="17" name="Text 13"/>
          <p:cNvSpPr/>
          <p:nvPr/>
        </p:nvSpPr>
        <p:spPr>
          <a:xfrm>
            <a:off x="1438513" y="5942052"/>
            <a:ext cx="6713339" cy="635079"/>
          </a:xfrm>
          <a:prstGeom prst="rect">
            <a:avLst/>
          </a:prstGeom>
          <a:noFill/>
          <a:ln/>
        </p:spPr>
        <p:txBody>
          <a:bodyPr wrap="square" lIns="0" tIns="0" rIns="0" bIns="0" rtlCol="0" anchor="t"/>
          <a:lstStyle/>
          <a:p>
            <a:pPr marL="0" indent="0" algn="l">
              <a:lnSpc>
                <a:spcPts val="2500"/>
              </a:lnSpc>
              <a:buNone/>
            </a:pPr>
            <a:r>
              <a:rPr lang="en-US" sz="1550" b="1" dirty="0">
                <a:solidFill>
                  <a:srgbClr val="FFFFFF"/>
                </a:solidFill>
                <a:latin typeface="Tomorrow" pitchFamily="34" charset="0"/>
                <a:ea typeface="Tomorrow" pitchFamily="34" charset="-122"/>
                <a:cs typeface="Tomorrow" pitchFamily="34" charset="-120"/>
              </a:rPr>
              <a:t>Q&amp;A</a:t>
            </a:r>
            <a:r>
              <a:rPr lang="en-US" sz="1550" dirty="0">
                <a:solidFill>
                  <a:srgbClr val="FFFFFF"/>
                </a:solidFill>
                <a:latin typeface="Tomorrow" pitchFamily="34" charset="0"/>
                <a:ea typeface="Tomorrow" pitchFamily="34" charset="-122"/>
                <a:cs typeface="Tomorrow" pitchFamily="34" charset="-120"/>
              </a:rPr>
              <a:t> — We welcome your questions. Let's discuss innovation, feasibility, and the future of student wellbeing with SleepWise.</a:t>
            </a:r>
            <a:endParaRPr lang="en-US" sz="1550" dirty="0"/>
          </a:p>
        </p:txBody>
      </p:sp>
      <p:sp>
        <p:nvSpPr>
          <p:cNvPr id="18" name="Shape 14"/>
          <p:cNvSpPr/>
          <p:nvPr/>
        </p:nvSpPr>
        <p:spPr>
          <a:xfrm>
            <a:off x="793790" y="7078147"/>
            <a:ext cx="4505920" cy="388382"/>
          </a:xfrm>
          <a:prstGeom prst="roundRect">
            <a:avLst>
              <a:gd name="adj" fmla="val 6132"/>
            </a:avLst>
          </a:prstGeom>
          <a:noFill/>
          <a:ln w="7620">
            <a:solidFill>
              <a:srgbClr val="E1E1DF"/>
            </a:solidFill>
            <a:prstDash val="solid"/>
          </a:ln>
        </p:spPr>
      </p:sp>
      <p:sp>
        <p:nvSpPr>
          <p:cNvPr id="19" name="Text 15"/>
          <p:cNvSpPr/>
          <p:nvPr/>
        </p:nvSpPr>
        <p:spPr>
          <a:xfrm>
            <a:off x="920472" y="7145298"/>
            <a:ext cx="4252555" cy="254079"/>
          </a:xfrm>
          <a:prstGeom prst="rect">
            <a:avLst/>
          </a:prstGeom>
          <a:noFill/>
          <a:ln/>
        </p:spPr>
        <p:txBody>
          <a:bodyPr wrap="none" lIns="0" tIns="0" rIns="0" bIns="0" rtlCol="0" anchor="t"/>
          <a:lstStyle/>
          <a:p>
            <a:pPr marL="0" indent="0" algn="l">
              <a:lnSpc>
                <a:spcPts val="2000"/>
              </a:lnSpc>
              <a:buNone/>
            </a:pPr>
            <a:r>
              <a:rPr lang="en-US" sz="1250" dirty="0">
                <a:solidFill>
                  <a:srgbClr val="E1E1DF"/>
                </a:solidFill>
                <a:latin typeface="Tomorrow" pitchFamily="34" charset="0"/>
                <a:ea typeface="Tomorrow" pitchFamily="34" charset="-122"/>
                <a:cs typeface="Tomorrow" pitchFamily="34" charset="-120"/>
              </a:rPr>
              <a:t>SLEEPWISE · AI SLEEP INTELLIGENCE · INTELLIHACK 1.0</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8512" y="644485"/>
            <a:ext cx="4388763" cy="548521"/>
          </a:xfrm>
          <a:prstGeom prst="rect">
            <a:avLst/>
          </a:prstGeom>
          <a:noFill/>
          <a:ln/>
        </p:spPr>
        <p:txBody>
          <a:bodyPr wrap="none" lIns="0" tIns="0" rIns="0" bIns="0" rtlCol="0" anchor="t"/>
          <a:lstStyle/>
          <a:p>
            <a:pPr marL="0" indent="0" algn="l">
              <a:lnSpc>
                <a:spcPts val="4300"/>
              </a:lnSpc>
              <a:buNone/>
            </a:pPr>
            <a:r>
              <a:rPr lang="en-US" sz="3450" dirty="0">
                <a:solidFill>
                  <a:srgbClr val="EDEDE8"/>
                </a:solidFill>
                <a:latin typeface="Tomorrow Semi Bold" pitchFamily="34" charset="0"/>
                <a:ea typeface="Tomorrow Semi Bold" pitchFamily="34" charset="-122"/>
                <a:cs typeface="Tomorrow Semi Bold" pitchFamily="34" charset="-120"/>
              </a:rPr>
              <a:t>The Real Problem</a:t>
            </a:r>
            <a:endParaRPr lang="en-US" sz="3450" dirty="0"/>
          </a:p>
        </p:txBody>
      </p:sp>
      <p:sp>
        <p:nvSpPr>
          <p:cNvPr id="4" name="Text 1"/>
          <p:cNvSpPr/>
          <p:nvPr/>
        </p:nvSpPr>
        <p:spPr>
          <a:xfrm>
            <a:off x="6188512" y="1425893"/>
            <a:ext cx="7739777" cy="529114"/>
          </a:xfrm>
          <a:prstGeom prst="rect">
            <a:avLst/>
          </a:prstGeom>
          <a:noFill/>
          <a:ln/>
        </p:spPr>
        <p:txBody>
          <a:bodyPr wrap="squar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Students face a perfect storm: irregular sleep, relentless academic pressure, and screen addiction — yet no tool connects the dots.</a:t>
            </a:r>
            <a:endParaRPr lang="en-US" sz="1350" dirty="0"/>
          </a:p>
        </p:txBody>
      </p:sp>
      <p:sp>
        <p:nvSpPr>
          <p:cNvPr id="5" name="Shape 2"/>
          <p:cNvSpPr/>
          <p:nvPr/>
        </p:nvSpPr>
        <p:spPr>
          <a:xfrm>
            <a:off x="6188512" y="2129671"/>
            <a:ext cx="7739777" cy="1247418"/>
          </a:xfrm>
          <a:prstGeom prst="roundRect">
            <a:avLst>
              <a:gd name="adj" fmla="val 2111"/>
            </a:avLst>
          </a:prstGeom>
          <a:solidFill>
            <a:srgbClr val="3C3C3A"/>
          </a:solidFill>
          <a:ln/>
        </p:spPr>
      </p:sp>
      <p:sp>
        <p:nvSpPr>
          <p:cNvPr id="6" name="Text 3"/>
          <p:cNvSpPr/>
          <p:nvPr/>
        </p:nvSpPr>
        <p:spPr>
          <a:xfrm>
            <a:off x="6364010" y="2305169"/>
            <a:ext cx="2194322" cy="274201"/>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Irregular Sleep</a:t>
            </a:r>
            <a:endParaRPr lang="en-US" sz="1700" dirty="0"/>
          </a:p>
        </p:txBody>
      </p:sp>
      <p:sp>
        <p:nvSpPr>
          <p:cNvPr id="7" name="Text 4"/>
          <p:cNvSpPr/>
          <p:nvPr/>
        </p:nvSpPr>
        <p:spPr>
          <a:xfrm>
            <a:off x="6364010" y="2672477"/>
            <a:ext cx="7388781" cy="529114"/>
          </a:xfrm>
          <a:prstGeom prst="rect">
            <a:avLst/>
          </a:prstGeom>
          <a:noFill/>
          <a:ln/>
        </p:spPr>
        <p:txBody>
          <a:bodyPr wrap="squar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Over </a:t>
            </a:r>
            <a:r>
              <a:rPr lang="en-US" sz="1350" b="1" dirty="0">
                <a:solidFill>
                  <a:srgbClr val="C9C9C0"/>
                </a:solidFill>
                <a:latin typeface="Tomorrow" pitchFamily="34" charset="0"/>
                <a:ea typeface="Tomorrow" pitchFamily="34" charset="-122"/>
                <a:cs typeface="Tomorrow" pitchFamily="34" charset="-120"/>
              </a:rPr>
              <a:t>70% of college students</a:t>
            </a:r>
            <a:r>
              <a:rPr lang="en-US" sz="1350" dirty="0">
                <a:solidFill>
                  <a:srgbClr val="C9C9C0"/>
                </a:solidFill>
                <a:latin typeface="Tomorrow" pitchFamily="34" charset="0"/>
                <a:ea typeface="Tomorrow" pitchFamily="34" charset="-122"/>
                <a:cs typeface="Tomorrow" pitchFamily="34" charset="-120"/>
              </a:rPr>
              <a:t> report insufficient sleep, with schedules shifting wildly between weekdays and weekends.</a:t>
            </a:r>
            <a:endParaRPr lang="en-US" sz="1350" dirty="0"/>
          </a:p>
        </p:txBody>
      </p:sp>
      <p:sp>
        <p:nvSpPr>
          <p:cNvPr id="8" name="Shape 5"/>
          <p:cNvSpPr/>
          <p:nvPr/>
        </p:nvSpPr>
        <p:spPr>
          <a:xfrm>
            <a:off x="6188512" y="3532346"/>
            <a:ext cx="7739777" cy="1247418"/>
          </a:xfrm>
          <a:prstGeom prst="roundRect">
            <a:avLst>
              <a:gd name="adj" fmla="val 2111"/>
            </a:avLst>
          </a:prstGeom>
          <a:solidFill>
            <a:srgbClr val="3C3C3A"/>
          </a:solidFill>
          <a:ln/>
        </p:spPr>
      </p:sp>
      <p:sp>
        <p:nvSpPr>
          <p:cNvPr id="9" name="Text 6"/>
          <p:cNvSpPr/>
          <p:nvPr/>
        </p:nvSpPr>
        <p:spPr>
          <a:xfrm>
            <a:off x="6364010" y="3707844"/>
            <a:ext cx="2194322" cy="274201"/>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Stress + Screens</a:t>
            </a:r>
            <a:endParaRPr lang="en-US" sz="1700" dirty="0"/>
          </a:p>
        </p:txBody>
      </p:sp>
      <p:sp>
        <p:nvSpPr>
          <p:cNvPr id="10" name="Text 7"/>
          <p:cNvSpPr/>
          <p:nvPr/>
        </p:nvSpPr>
        <p:spPr>
          <a:xfrm>
            <a:off x="6364010" y="4075152"/>
            <a:ext cx="7388781" cy="529114"/>
          </a:xfrm>
          <a:prstGeom prst="rect">
            <a:avLst/>
          </a:prstGeom>
          <a:noFill/>
          <a:ln/>
        </p:spPr>
        <p:txBody>
          <a:bodyPr wrap="squar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Academic stress combined with </a:t>
            </a:r>
            <a:r>
              <a:rPr lang="en-US" sz="1350" b="1" dirty="0">
                <a:solidFill>
                  <a:srgbClr val="C9C9C0"/>
                </a:solidFill>
                <a:latin typeface="Tomorrow" pitchFamily="34" charset="0"/>
                <a:ea typeface="Tomorrow" pitchFamily="34" charset="-122"/>
                <a:cs typeface="Tomorrow" pitchFamily="34" charset="-120"/>
              </a:rPr>
              <a:t>6+ hours of daily screen time</a:t>
            </a:r>
            <a:r>
              <a:rPr lang="en-US" sz="1350" dirty="0">
                <a:solidFill>
                  <a:srgbClr val="C9C9C0"/>
                </a:solidFill>
                <a:latin typeface="Tomorrow" pitchFamily="34" charset="0"/>
                <a:ea typeface="Tomorrow" pitchFamily="34" charset="-122"/>
                <a:cs typeface="Tomorrow" pitchFamily="34" charset="-120"/>
              </a:rPr>
              <a:t> accelerates cognitive fatigue and burnout cycles.</a:t>
            </a:r>
            <a:endParaRPr lang="en-US" sz="1350" dirty="0"/>
          </a:p>
        </p:txBody>
      </p:sp>
      <p:sp>
        <p:nvSpPr>
          <p:cNvPr id="11" name="Shape 8"/>
          <p:cNvSpPr/>
          <p:nvPr/>
        </p:nvSpPr>
        <p:spPr>
          <a:xfrm>
            <a:off x="6188512" y="4935022"/>
            <a:ext cx="7739777" cy="1247418"/>
          </a:xfrm>
          <a:prstGeom prst="roundRect">
            <a:avLst>
              <a:gd name="adj" fmla="val 2111"/>
            </a:avLst>
          </a:prstGeom>
          <a:solidFill>
            <a:srgbClr val="3C3C3A"/>
          </a:solidFill>
          <a:ln/>
        </p:spPr>
      </p:sp>
      <p:sp>
        <p:nvSpPr>
          <p:cNvPr id="12" name="Text 9"/>
          <p:cNvSpPr/>
          <p:nvPr/>
        </p:nvSpPr>
        <p:spPr>
          <a:xfrm>
            <a:off x="6364010" y="5110520"/>
            <a:ext cx="2788206" cy="274201"/>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Apps Only Track Duration</a:t>
            </a:r>
            <a:endParaRPr lang="en-US" sz="1700" dirty="0"/>
          </a:p>
        </p:txBody>
      </p:sp>
      <p:sp>
        <p:nvSpPr>
          <p:cNvPr id="13" name="Text 10"/>
          <p:cNvSpPr/>
          <p:nvPr/>
        </p:nvSpPr>
        <p:spPr>
          <a:xfrm>
            <a:off x="6364010" y="5477828"/>
            <a:ext cx="7388781" cy="529114"/>
          </a:xfrm>
          <a:prstGeom prst="rect">
            <a:avLst/>
          </a:prstGeom>
          <a:noFill/>
          <a:ln/>
        </p:spPr>
        <p:txBody>
          <a:bodyPr wrap="squar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Existing sleep apps record hours slept — but </a:t>
            </a:r>
            <a:r>
              <a:rPr lang="en-US" sz="1350" b="1" dirty="0">
                <a:solidFill>
                  <a:srgbClr val="C9C9C0"/>
                </a:solidFill>
                <a:latin typeface="Tomorrow" pitchFamily="34" charset="0"/>
                <a:ea typeface="Tomorrow" pitchFamily="34" charset="-122"/>
                <a:cs typeface="Tomorrow" pitchFamily="34" charset="-120"/>
              </a:rPr>
              <a:t>never correlate</a:t>
            </a:r>
            <a:r>
              <a:rPr lang="en-US" sz="1350" dirty="0">
                <a:solidFill>
                  <a:srgbClr val="C9C9C0"/>
                </a:solidFill>
                <a:latin typeface="Tomorrow" pitchFamily="34" charset="0"/>
                <a:ea typeface="Tomorrow" pitchFamily="34" charset="-122"/>
                <a:cs typeface="Tomorrow" pitchFamily="34" charset="-120"/>
              </a:rPr>
              <a:t> with study load, mood, or stress levels.</a:t>
            </a:r>
            <a:endParaRPr lang="en-US" sz="1350" dirty="0"/>
          </a:p>
        </p:txBody>
      </p:sp>
      <p:sp>
        <p:nvSpPr>
          <p:cNvPr id="14" name="Shape 11"/>
          <p:cNvSpPr/>
          <p:nvPr/>
        </p:nvSpPr>
        <p:spPr>
          <a:xfrm>
            <a:off x="6188512" y="6337697"/>
            <a:ext cx="7739777" cy="1247418"/>
          </a:xfrm>
          <a:prstGeom prst="roundRect">
            <a:avLst>
              <a:gd name="adj" fmla="val 2111"/>
            </a:avLst>
          </a:prstGeom>
          <a:solidFill>
            <a:srgbClr val="3C3C3A"/>
          </a:solidFill>
          <a:ln/>
        </p:spPr>
      </p:sp>
      <p:sp>
        <p:nvSpPr>
          <p:cNvPr id="15" name="Text 12"/>
          <p:cNvSpPr/>
          <p:nvPr/>
        </p:nvSpPr>
        <p:spPr>
          <a:xfrm>
            <a:off x="6364010" y="6513195"/>
            <a:ext cx="2453759" cy="274201"/>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No Burnout Prediction</a:t>
            </a:r>
            <a:endParaRPr lang="en-US" sz="1700" dirty="0"/>
          </a:p>
        </p:txBody>
      </p:sp>
      <p:sp>
        <p:nvSpPr>
          <p:cNvPr id="16" name="Text 13"/>
          <p:cNvSpPr/>
          <p:nvPr/>
        </p:nvSpPr>
        <p:spPr>
          <a:xfrm>
            <a:off x="6364010" y="6880503"/>
            <a:ext cx="7388781" cy="529114"/>
          </a:xfrm>
          <a:prstGeom prst="rect">
            <a:avLst/>
          </a:prstGeom>
          <a:noFill/>
          <a:ln/>
        </p:spPr>
        <p:txBody>
          <a:bodyPr wrap="squar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Students discover burnout </a:t>
            </a:r>
            <a:r>
              <a:rPr lang="en-US" sz="1350" b="1" dirty="0">
                <a:solidFill>
                  <a:srgbClr val="C9C9C0"/>
                </a:solidFill>
                <a:latin typeface="Tomorrow" pitchFamily="34" charset="0"/>
                <a:ea typeface="Tomorrow" pitchFamily="34" charset="-122"/>
                <a:cs typeface="Tomorrow" pitchFamily="34" charset="-120"/>
              </a:rPr>
              <a:t>after it happens</a:t>
            </a:r>
            <a:r>
              <a:rPr lang="en-US" sz="1350" dirty="0">
                <a:solidFill>
                  <a:srgbClr val="C9C9C0"/>
                </a:solidFill>
                <a:latin typeface="Tomorrow" pitchFamily="34" charset="0"/>
                <a:ea typeface="Tomorrow" pitchFamily="34" charset="-122"/>
                <a:cs typeface="Tomorrow" pitchFamily="34" charset="-120"/>
              </a:rPr>
              <a:t> — not before. There is no early warning system built for academic life.</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52751"/>
            <a:ext cx="6610588"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Why Current Solutions Fail</a:t>
            </a:r>
            <a:endParaRPr lang="en-US" sz="3900" dirty="0"/>
          </a:p>
        </p:txBody>
      </p:sp>
      <p:sp>
        <p:nvSpPr>
          <p:cNvPr id="3" name="Text 1"/>
          <p:cNvSpPr/>
          <p:nvPr/>
        </p:nvSpPr>
        <p:spPr>
          <a:xfrm>
            <a:off x="793790" y="206966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Traditional sleep trackers were built for general wellness — not the unique pressures of student life. Here's how they compare to SleepWise.</a:t>
            </a:r>
            <a:endParaRPr lang="en-US" sz="1550" dirty="0"/>
          </a:p>
        </p:txBody>
      </p:sp>
      <p:sp>
        <p:nvSpPr>
          <p:cNvPr id="4" name="Shape 2"/>
          <p:cNvSpPr/>
          <p:nvPr/>
        </p:nvSpPr>
        <p:spPr>
          <a:xfrm>
            <a:off x="650915" y="2610445"/>
            <a:ext cx="6565106" cy="4566285"/>
          </a:xfrm>
          <a:prstGeom prst="roundRect">
            <a:avLst>
              <a:gd name="adj" fmla="val 652"/>
            </a:avLst>
          </a:prstGeom>
          <a:solidFill>
            <a:srgbClr val="1F1F1E"/>
          </a:solidFill>
          <a:ln/>
        </p:spPr>
      </p:sp>
      <p:sp>
        <p:nvSpPr>
          <p:cNvPr id="5" name="Text 3"/>
          <p:cNvSpPr/>
          <p:nvPr/>
        </p:nvSpPr>
        <p:spPr>
          <a:xfrm>
            <a:off x="849273" y="2808803"/>
            <a:ext cx="3224332" cy="310158"/>
          </a:xfrm>
          <a:prstGeom prst="rect">
            <a:avLst/>
          </a:prstGeom>
          <a:noFill/>
          <a:ln/>
        </p:spPr>
        <p:txBody>
          <a:bodyPr wrap="none" lIns="0" tIns="0" rIns="0" bIns="0" rtlCol="0" anchor="t"/>
          <a:lstStyle/>
          <a:p>
            <a:pPr marL="0" indent="0" algn="l">
              <a:lnSpc>
                <a:spcPts val="2400"/>
              </a:lnSpc>
              <a:buNone/>
            </a:pPr>
            <a:r>
              <a:rPr lang="en-US" sz="1950" dirty="0">
                <a:solidFill>
                  <a:srgbClr val="EDEDE8"/>
                </a:solidFill>
                <a:latin typeface="Tomorrow Semi Bold" pitchFamily="34" charset="0"/>
                <a:ea typeface="Tomorrow Semi Bold" pitchFamily="34" charset="-122"/>
                <a:cs typeface="Tomorrow Semi Bold" pitchFamily="34" charset="-120"/>
              </a:rPr>
              <a:t>Traditional Sleep Trackers</a:t>
            </a:r>
            <a:endParaRPr lang="en-US" sz="195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687" y="3351967"/>
            <a:ext cx="297656" cy="297656"/>
          </a:xfrm>
          <a:prstGeom prst="rect">
            <a:avLst/>
          </a:prstGeom>
        </p:spPr>
      </p:pic>
      <p:sp>
        <p:nvSpPr>
          <p:cNvPr id="7" name="Text 4"/>
          <p:cNvSpPr/>
          <p:nvPr/>
        </p:nvSpPr>
        <p:spPr>
          <a:xfrm>
            <a:off x="1494115" y="3342203"/>
            <a:ext cx="5523548"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Tracks </a:t>
            </a:r>
            <a:r>
              <a:rPr lang="en-US" sz="1550" b="1" dirty="0">
                <a:solidFill>
                  <a:srgbClr val="C9C9C0"/>
                </a:solidFill>
                <a:latin typeface="Tomorrow" pitchFamily="34" charset="0"/>
                <a:ea typeface="Tomorrow" pitchFamily="34" charset="-122"/>
                <a:cs typeface="Tomorrow" pitchFamily="34" charset="-120"/>
              </a:rPr>
              <a:t>duration only</a:t>
            </a:r>
            <a:r>
              <a:rPr lang="en-US" sz="1550" dirty="0">
                <a:solidFill>
                  <a:srgbClr val="C9C9C0"/>
                </a:solidFill>
                <a:latin typeface="Tomorrow" pitchFamily="34" charset="0"/>
                <a:ea typeface="Tomorrow" pitchFamily="34" charset="-122"/>
                <a:cs typeface="Tomorrow" pitchFamily="34" charset="-120"/>
              </a:rPr>
              <a:t> — no depth of insight</a:t>
            </a:r>
            <a:endParaRPr lang="en-US" sz="1550" dirty="0"/>
          </a:p>
        </p:txBody>
      </p:sp>
      <p:pic>
        <p:nvPicPr>
          <p:cNvPr id="8"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687" y="4353997"/>
            <a:ext cx="297656" cy="297656"/>
          </a:xfrm>
          <a:prstGeom prst="rect">
            <a:avLst/>
          </a:prstGeom>
        </p:spPr>
      </p:pic>
      <p:sp>
        <p:nvSpPr>
          <p:cNvPr id="9" name="Text 5"/>
          <p:cNvSpPr/>
          <p:nvPr/>
        </p:nvSpPr>
        <p:spPr>
          <a:xfrm>
            <a:off x="1494115" y="4344233"/>
            <a:ext cx="5523548" cy="317540"/>
          </a:xfrm>
          <a:prstGeom prst="rect">
            <a:avLst/>
          </a:prstGeom>
          <a:noFill/>
          <a:ln/>
        </p:spPr>
        <p:txBody>
          <a:bodyPr wrap="none" lIns="0" tIns="0" rIns="0" bIns="0" rtlCol="0" anchor="t"/>
          <a:lstStyle/>
          <a:p>
            <a:pPr marL="0" indent="0" algn="l">
              <a:lnSpc>
                <a:spcPts val="2500"/>
              </a:lnSpc>
              <a:buNone/>
            </a:pPr>
            <a:r>
              <a:rPr lang="en-US" sz="1550" b="1" dirty="0">
                <a:solidFill>
                  <a:srgbClr val="C9C9C0"/>
                </a:solidFill>
                <a:latin typeface="Tomorrow" pitchFamily="34" charset="0"/>
                <a:ea typeface="Tomorrow" pitchFamily="34" charset="-122"/>
                <a:cs typeface="Tomorrow" pitchFamily="34" charset="-120"/>
              </a:rPr>
              <a:t>No burnout prediction</a:t>
            </a:r>
            <a:r>
              <a:rPr lang="en-US" sz="1550" dirty="0">
                <a:solidFill>
                  <a:srgbClr val="C9C9C0"/>
                </a:solidFill>
                <a:latin typeface="Tomorrow" pitchFamily="34" charset="0"/>
                <a:ea typeface="Tomorrow" pitchFamily="34" charset="-122"/>
                <a:cs typeface="Tomorrow" pitchFamily="34" charset="-120"/>
              </a:rPr>
              <a:t> — reactive, not proactive</a:t>
            </a:r>
            <a:endParaRPr lang="en-US" sz="15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687" y="5356027"/>
            <a:ext cx="297656" cy="297656"/>
          </a:xfrm>
          <a:prstGeom prst="rect">
            <a:avLst/>
          </a:prstGeom>
        </p:spPr>
      </p:pic>
      <p:sp>
        <p:nvSpPr>
          <p:cNvPr id="11" name="Text 6"/>
          <p:cNvSpPr/>
          <p:nvPr/>
        </p:nvSpPr>
        <p:spPr>
          <a:xfrm>
            <a:off x="1494115" y="5346263"/>
            <a:ext cx="5523548" cy="317540"/>
          </a:xfrm>
          <a:prstGeom prst="rect">
            <a:avLst/>
          </a:prstGeom>
          <a:noFill/>
          <a:ln/>
        </p:spPr>
        <p:txBody>
          <a:bodyPr wrap="none" lIns="0" tIns="0" rIns="0" bIns="0" rtlCol="0" anchor="t"/>
          <a:lstStyle/>
          <a:p>
            <a:pPr marL="0" indent="0" algn="l">
              <a:lnSpc>
                <a:spcPts val="2500"/>
              </a:lnSpc>
              <a:buNone/>
            </a:pPr>
            <a:r>
              <a:rPr lang="en-US" sz="1550" b="1" dirty="0">
                <a:solidFill>
                  <a:srgbClr val="C9C9C0"/>
                </a:solidFill>
                <a:latin typeface="Tomorrow" pitchFamily="34" charset="0"/>
                <a:ea typeface="Tomorrow" pitchFamily="34" charset="-122"/>
                <a:cs typeface="Tomorrow" pitchFamily="34" charset="-120"/>
              </a:rPr>
              <a:t>No academic correlation</a:t>
            </a:r>
            <a:r>
              <a:rPr lang="en-US" sz="1550" dirty="0">
                <a:solidFill>
                  <a:srgbClr val="C9C9C0"/>
                </a:solidFill>
                <a:latin typeface="Tomorrow" pitchFamily="34" charset="0"/>
                <a:ea typeface="Tomorrow" pitchFamily="34" charset="-122"/>
                <a:cs typeface="Tomorrow" pitchFamily="34" charset="-120"/>
              </a:rPr>
              <a:t> — ignores study load &amp; stress</a:t>
            </a:r>
            <a:endParaRPr lang="en-US" sz="1550" dirty="0"/>
          </a:p>
        </p:txBody>
      </p:sp>
      <p:pic>
        <p:nvPicPr>
          <p:cNvPr id="12"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687" y="6358057"/>
            <a:ext cx="297656" cy="297656"/>
          </a:xfrm>
          <a:prstGeom prst="rect">
            <a:avLst/>
          </a:prstGeom>
        </p:spPr>
      </p:pic>
      <p:sp>
        <p:nvSpPr>
          <p:cNvPr id="13" name="Text 7"/>
          <p:cNvSpPr/>
          <p:nvPr/>
        </p:nvSpPr>
        <p:spPr>
          <a:xfrm>
            <a:off x="1494115" y="6348293"/>
            <a:ext cx="5523548"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Generic recommendations — </a:t>
            </a:r>
            <a:r>
              <a:rPr lang="en-US" sz="1550" b="1" dirty="0">
                <a:solidFill>
                  <a:srgbClr val="C9C9C0"/>
                </a:solidFill>
                <a:latin typeface="Tomorrow" pitchFamily="34" charset="0"/>
                <a:ea typeface="Tomorrow" pitchFamily="34" charset="-122"/>
                <a:cs typeface="Tomorrow" pitchFamily="34" charset="-120"/>
              </a:rPr>
              <a:t>not student-centric</a:t>
            </a:r>
            <a:endParaRPr lang="en-US" sz="1550" dirty="0"/>
          </a:p>
        </p:txBody>
      </p:sp>
      <p:sp>
        <p:nvSpPr>
          <p:cNvPr id="14" name="Text 8"/>
          <p:cNvSpPr/>
          <p:nvPr/>
        </p:nvSpPr>
        <p:spPr>
          <a:xfrm>
            <a:off x="7564874" y="280880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DEDE8"/>
                </a:solidFill>
                <a:latin typeface="Tomorrow Semi Bold" pitchFamily="34" charset="0"/>
                <a:ea typeface="Tomorrow Semi Bold" pitchFamily="34" charset="-122"/>
                <a:cs typeface="Tomorrow Semi Bold" pitchFamily="34" charset="-120"/>
              </a:rPr>
              <a:t>SleepWise</a:t>
            </a:r>
            <a:endParaRPr lang="en-US" sz="1950" dirty="0"/>
          </a:p>
        </p:txBody>
      </p:sp>
      <p:pic>
        <p:nvPicPr>
          <p:cNvPr id="15"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9288" y="3351967"/>
            <a:ext cx="297656" cy="297656"/>
          </a:xfrm>
          <a:prstGeom prst="rect">
            <a:avLst/>
          </a:prstGeom>
        </p:spPr>
      </p:pic>
      <p:sp>
        <p:nvSpPr>
          <p:cNvPr id="16" name="Text 9"/>
          <p:cNvSpPr/>
          <p:nvPr/>
        </p:nvSpPr>
        <p:spPr>
          <a:xfrm>
            <a:off x="8209717" y="3342203"/>
            <a:ext cx="563451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Tracks sleep </a:t>
            </a:r>
            <a:r>
              <a:rPr lang="en-US" sz="1550" b="1" dirty="0">
                <a:solidFill>
                  <a:srgbClr val="C9C9C0"/>
                </a:solidFill>
                <a:latin typeface="Tomorrow" pitchFamily="34" charset="0"/>
                <a:ea typeface="Tomorrow" pitchFamily="34" charset="-122"/>
                <a:cs typeface="Tomorrow" pitchFamily="34" charset="-120"/>
              </a:rPr>
              <a:t>quality, consistency, and patterns</a:t>
            </a:r>
            <a:endParaRPr lang="en-US" sz="1550" dirty="0"/>
          </a:p>
        </p:txBody>
      </p:sp>
      <p:pic>
        <p:nvPicPr>
          <p:cNvPr id="17" name="Image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9288" y="4353997"/>
            <a:ext cx="297656" cy="297656"/>
          </a:xfrm>
          <a:prstGeom prst="rect">
            <a:avLst/>
          </a:prstGeom>
        </p:spPr>
      </p:pic>
      <p:sp>
        <p:nvSpPr>
          <p:cNvPr id="18" name="Text 10"/>
          <p:cNvSpPr/>
          <p:nvPr/>
        </p:nvSpPr>
        <p:spPr>
          <a:xfrm>
            <a:off x="8209717" y="4344233"/>
            <a:ext cx="5634514" cy="317540"/>
          </a:xfrm>
          <a:prstGeom prst="rect">
            <a:avLst/>
          </a:prstGeom>
          <a:noFill/>
          <a:ln/>
        </p:spPr>
        <p:txBody>
          <a:bodyPr wrap="none" lIns="0" tIns="0" rIns="0" bIns="0" rtlCol="0" anchor="t"/>
          <a:lstStyle/>
          <a:p>
            <a:pPr marL="0" indent="0" algn="l">
              <a:lnSpc>
                <a:spcPts val="2500"/>
              </a:lnSpc>
              <a:buNone/>
            </a:pPr>
            <a:r>
              <a:rPr lang="en-US" sz="1550" b="1" dirty="0">
                <a:solidFill>
                  <a:srgbClr val="C9C9C0"/>
                </a:solidFill>
                <a:latin typeface="Tomorrow" pitchFamily="34" charset="0"/>
                <a:ea typeface="Tomorrow" pitchFamily="34" charset="-122"/>
                <a:cs typeface="Tomorrow" pitchFamily="34" charset="-120"/>
              </a:rPr>
              <a:t>Predicts burnout</a:t>
            </a:r>
            <a:r>
              <a:rPr lang="en-US" sz="1550" dirty="0">
                <a:solidFill>
                  <a:srgbClr val="C9C9C0"/>
                </a:solidFill>
                <a:latin typeface="Tomorrow" pitchFamily="34" charset="0"/>
                <a:ea typeface="Tomorrow" pitchFamily="34" charset="-122"/>
                <a:cs typeface="Tomorrow" pitchFamily="34" charset="-120"/>
              </a:rPr>
              <a:t> before it occurs using AI trends</a:t>
            </a:r>
            <a:endParaRPr lang="en-US" sz="1550" dirty="0"/>
          </a:p>
        </p:txBody>
      </p:sp>
      <p:pic>
        <p:nvPicPr>
          <p:cNvPr id="19" name="Image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9288" y="5356027"/>
            <a:ext cx="297656" cy="297656"/>
          </a:xfrm>
          <a:prstGeom prst="rect">
            <a:avLst/>
          </a:prstGeom>
        </p:spPr>
      </p:pic>
      <p:sp>
        <p:nvSpPr>
          <p:cNvPr id="20" name="Text 11"/>
          <p:cNvSpPr/>
          <p:nvPr/>
        </p:nvSpPr>
        <p:spPr>
          <a:xfrm>
            <a:off x="8209717" y="5346263"/>
            <a:ext cx="563451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Correlates sleep with </a:t>
            </a:r>
            <a:r>
              <a:rPr lang="en-US" sz="1550" b="1" dirty="0">
                <a:solidFill>
                  <a:srgbClr val="C9C9C0"/>
                </a:solidFill>
                <a:latin typeface="Tomorrow" pitchFamily="34" charset="0"/>
                <a:ea typeface="Tomorrow" pitchFamily="34" charset="-122"/>
                <a:cs typeface="Tomorrow" pitchFamily="34" charset="-120"/>
              </a:rPr>
              <a:t>study hours, mood, and stress</a:t>
            </a:r>
            <a:endParaRPr lang="en-US" sz="1550" dirty="0"/>
          </a:p>
        </p:txBody>
      </p:sp>
      <p:pic>
        <p:nvPicPr>
          <p:cNvPr id="21" name="Image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9288" y="6358057"/>
            <a:ext cx="297656" cy="297656"/>
          </a:xfrm>
          <a:prstGeom prst="rect">
            <a:avLst/>
          </a:prstGeom>
        </p:spPr>
      </p:pic>
      <p:sp>
        <p:nvSpPr>
          <p:cNvPr id="22" name="Text 12"/>
          <p:cNvSpPr/>
          <p:nvPr/>
        </p:nvSpPr>
        <p:spPr>
          <a:xfrm>
            <a:off x="8209717" y="6348293"/>
            <a:ext cx="563451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Personalized, </a:t>
            </a:r>
            <a:r>
              <a:rPr lang="en-US" sz="1550" b="1" dirty="0">
                <a:solidFill>
                  <a:srgbClr val="C9C9C0"/>
                </a:solidFill>
                <a:latin typeface="Tomorrow" pitchFamily="34" charset="0"/>
                <a:ea typeface="Tomorrow" pitchFamily="34" charset="-122"/>
                <a:cs typeface="Tomorrow" pitchFamily="34" charset="-120"/>
              </a:rPr>
              <a:t>student-focused</a:t>
            </a:r>
            <a:r>
              <a:rPr lang="en-US" sz="1550" dirty="0">
                <a:solidFill>
                  <a:srgbClr val="C9C9C0"/>
                </a:solidFill>
                <a:latin typeface="Tomorrow" pitchFamily="34" charset="0"/>
                <a:ea typeface="Tomorrow" pitchFamily="34" charset="-122"/>
                <a:cs typeface="Tomorrow" pitchFamily="34" charset="-120"/>
              </a:rPr>
              <a:t> smart recommendations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96967" y="412433"/>
            <a:ext cx="3753564" cy="388263"/>
          </a:xfrm>
          <a:prstGeom prst="rect">
            <a:avLst/>
          </a:prstGeom>
          <a:noFill/>
          <a:ln/>
        </p:spPr>
        <p:txBody>
          <a:bodyPr wrap="none" lIns="0" tIns="0" rIns="0" bIns="0" rtlCol="0" anchor="t"/>
          <a:lstStyle/>
          <a:p>
            <a:pPr marL="0" indent="0" algn="l">
              <a:lnSpc>
                <a:spcPts val="3050"/>
              </a:lnSpc>
              <a:buNone/>
            </a:pPr>
            <a:r>
              <a:rPr lang="en-US" sz="2400" dirty="0">
                <a:solidFill>
                  <a:srgbClr val="EDEDE8"/>
                </a:solidFill>
                <a:latin typeface="Tomorrow Semi Bold" pitchFamily="34" charset="0"/>
                <a:ea typeface="Tomorrow Semi Bold" pitchFamily="34" charset="-122"/>
                <a:cs typeface="Tomorrow Semi Bold" pitchFamily="34" charset="-120"/>
              </a:rPr>
              <a:t>Our Solution: SleepWise</a:t>
            </a:r>
            <a:endParaRPr lang="en-US" sz="2400" dirty="0"/>
          </a:p>
        </p:txBody>
      </p:sp>
      <p:sp>
        <p:nvSpPr>
          <p:cNvPr id="4" name="Text 1"/>
          <p:cNvSpPr/>
          <p:nvPr/>
        </p:nvSpPr>
        <p:spPr>
          <a:xfrm>
            <a:off x="496967" y="917377"/>
            <a:ext cx="8150066" cy="323374"/>
          </a:xfrm>
          <a:prstGeom prst="rect">
            <a:avLst/>
          </a:prstGeom>
          <a:noFill/>
          <a:ln/>
        </p:spPr>
        <p:txBody>
          <a:bodyPr wrap="square" lIns="0" tIns="0" rIns="0" bIns="0" rtlCol="0" anchor="t"/>
          <a:lstStyle/>
          <a:p>
            <a:pPr marL="0" indent="0" algn="l">
              <a:lnSpc>
                <a:spcPts val="1250"/>
              </a:lnSpc>
              <a:buNone/>
            </a:pPr>
            <a:r>
              <a:rPr lang="en-US" sz="950" dirty="0">
                <a:solidFill>
                  <a:srgbClr val="C9C9C0"/>
                </a:solidFill>
                <a:latin typeface="Tomorrow" pitchFamily="34" charset="0"/>
                <a:ea typeface="Tomorrow" pitchFamily="34" charset="-122"/>
                <a:cs typeface="Tomorrow" pitchFamily="34" charset="-120"/>
              </a:rPr>
              <a:t>SleepWise is an </a:t>
            </a:r>
            <a:r>
              <a:rPr lang="en-US" sz="950" b="1" dirty="0">
                <a:solidFill>
                  <a:srgbClr val="C9C9C0"/>
                </a:solidFill>
                <a:latin typeface="Tomorrow" pitchFamily="34" charset="0"/>
                <a:ea typeface="Tomorrow" pitchFamily="34" charset="-122"/>
                <a:cs typeface="Tomorrow" pitchFamily="34" charset="-120"/>
              </a:rPr>
              <a:t>AI-powered, student-focused sleep intelligence system</a:t>
            </a:r>
            <a:r>
              <a:rPr lang="en-US" sz="950" dirty="0">
                <a:solidFill>
                  <a:srgbClr val="C9C9C0"/>
                </a:solidFill>
                <a:latin typeface="Tomorrow" pitchFamily="34" charset="0"/>
                <a:ea typeface="Tomorrow" pitchFamily="34" charset="-122"/>
                <a:cs typeface="Tomorrow" pitchFamily="34" charset="-120"/>
              </a:rPr>
              <a:t> that goes beyond tracking — it understands the full picture of student wellbeing.</a:t>
            </a:r>
            <a:endParaRPr lang="en-US" sz="950" dirty="0"/>
          </a:p>
        </p:txBody>
      </p:sp>
      <p:sp>
        <p:nvSpPr>
          <p:cNvPr id="5" name="Shape 2"/>
          <p:cNvSpPr/>
          <p:nvPr/>
        </p:nvSpPr>
        <p:spPr>
          <a:xfrm>
            <a:off x="496967" y="1328261"/>
            <a:ext cx="8150066" cy="2932271"/>
          </a:xfrm>
          <a:prstGeom prst="roundRect">
            <a:avLst>
              <a:gd name="adj" fmla="val 636"/>
            </a:avLst>
          </a:prstGeom>
          <a:solidFill>
            <a:srgbClr val="3C3C3A"/>
          </a:solidFill>
          <a:ln/>
        </p:spPr>
      </p:sp>
      <p:sp>
        <p:nvSpPr>
          <p:cNvPr id="6" name="Shape 3"/>
          <p:cNvSpPr/>
          <p:nvPr/>
        </p:nvSpPr>
        <p:spPr>
          <a:xfrm>
            <a:off x="496967" y="1328261"/>
            <a:ext cx="8150066" cy="674727"/>
          </a:xfrm>
          <a:prstGeom prst="roundRect">
            <a:avLst>
              <a:gd name="adj" fmla="val 2762"/>
            </a:avLst>
          </a:prstGeom>
          <a:solidFill>
            <a:srgbClr val="3C3C3A"/>
          </a:solidFill>
          <a:ln/>
        </p:spPr>
      </p:sp>
      <p:sp>
        <p:nvSpPr>
          <p:cNvPr id="7" name="Text 4"/>
          <p:cNvSpPr/>
          <p:nvPr/>
        </p:nvSpPr>
        <p:spPr>
          <a:xfrm>
            <a:off x="574715" y="1406009"/>
            <a:ext cx="1553170" cy="194191"/>
          </a:xfrm>
          <a:prstGeom prst="rect">
            <a:avLst/>
          </a:prstGeom>
          <a:noFill/>
          <a:ln/>
        </p:spPr>
        <p:txBody>
          <a:bodyPr wrap="none" lIns="0" tIns="0" rIns="0" bIns="0" rtlCol="0" anchor="t"/>
          <a:lstStyle/>
          <a:p>
            <a:pPr marL="0" indent="0" algn="l">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Sleep Data</a:t>
            </a:r>
            <a:endParaRPr lang="en-US" sz="1200" dirty="0"/>
          </a:p>
        </p:txBody>
      </p:sp>
      <p:sp>
        <p:nvSpPr>
          <p:cNvPr id="8" name="Text 5"/>
          <p:cNvSpPr/>
          <p:nvPr/>
        </p:nvSpPr>
        <p:spPr>
          <a:xfrm>
            <a:off x="574715" y="1646873"/>
            <a:ext cx="7994571" cy="161687"/>
          </a:xfrm>
          <a:prstGeom prst="rect">
            <a:avLst/>
          </a:prstGeom>
          <a:noFill/>
          <a:ln/>
        </p:spPr>
        <p:txBody>
          <a:bodyPr wrap="none" lIns="0" tIns="0" rIns="0" bIns="0" rtlCol="0" anchor="t"/>
          <a:lstStyle/>
          <a:p>
            <a:pPr marL="0" indent="0" algn="l">
              <a:lnSpc>
                <a:spcPts val="1250"/>
              </a:lnSpc>
              <a:buNone/>
            </a:pPr>
            <a:r>
              <a:rPr lang="en-US" sz="950" dirty="0">
                <a:solidFill>
                  <a:srgbClr val="C9C9C0"/>
                </a:solidFill>
                <a:latin typeface="Tomorrow" pitchFamily="34" charset="0"/>
                <a:ea typeface="Tomorrow" pitchFamily="34" charset="-122"/>
                <a:cs typeface="Tomorrow" pitchFamily="34" charset="-120"/>
              </a:rPr>
              <a:t>Duration, consistency, and cycle quality</a:t>
            </a:r>
            <a:endParaRPr lang="en-US" sz="950" dirty="0"/>
          </a:p>
        </p:txBody>
      </p:sp>
      <p:sp>
        <p:nvSpPr>
          <p:cNvPr id="9" name="Shape 6"/>
          <p:cNvSpPr/>
          <p:nvPr/>
        </p:nvSpPr>
        <p:spPr>
          <a:xfrm>
            <a:off x="496967" y="2002988"/>
            <a:ext cx="8150066" cy="791408"/>
          </a:xfrm>
          <a:prstGeom prst="rect">
            <a:avLst/>
          </a:prstGeom>
          <a:solidFill>
            <a:srgbClr val="3C3C3A"/>
          </a:solidFill>
          <a:ln/>
        </p:spPr>
      </p:sp>
      <p:sp>
        <p:nvSpPr>
          <p:cNvPr id="10" name="Shape 7"/>
          <p:cNvSpPr/>
          <p:nvPr/>
        </p:nvSpPr>
        <p:spPr>
          <a:xfrm>
            <a:off x="496967" y="2002988"/>
            <a:ext cx="8150066" cy="15240"/>
          </a:xfrm>
          <a:prstGeom prst="roundRect">
            <a:avLst>
              <a:gd name="adj" fmla="val 122305"/>
            </a:avLst>
          </a:prstGeom>
          <a:solidFill>
            <a:srgbClr val="555553"/>
          </a:solidFill>
          <a:ln/>
        </p:spPr>
      </p:sp>
      <p:sp>
        <p:nvSpPr>
          <p:cNvPr id="11" name="Shape 8"/>
          <p:cNvSpPr/>
          <p:nvPr/>
        </p:nvSpPr>
        <p:spPr>
          <a:xfrm>
            <a:off x="4416623" y="1855291"/>
            <a:ext cx="310634" cy="310634"/>
          </a:xfrm>
          <a:prstGeom prst="roundRect">
            <a:avLst>
              <a:gd name="adj" fmla="val 6000"/>
            </a:avLst>
          </a:prstGeom>
          <a:solidFill>
            <a:srgbClr val="1D1D1B"/>
          </a:solidFill>
          <a:ln w="15240">
            <a:solidFill>
              <a:srgbClr val="555553"/>
            </a:solidFill>
            <a:prstDash val="solid"/>
          </a:ln>
        </p:spPr>
      </p:sp>
      <p:pic>
        <p:nvPicPr>
          <p:cNvPr id="12"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4252" y="1932920"/>
            <a:ext cx="155258" cy="155258"/>
          </a:xfrm>
          <a:prstGeom prst="rect">
            <a:avLst/>
          </a:prstGeom>
        </p:spPr>
      </p:pic>
      <p:sp>
        <p:nvSpPr>
          <p:cNvPr id="13" name="Text 9"/>
          <p:cNvSpPr/>
          <p:nvPr/>
        </p:nvSpPr>
        <p:spPr>
          <a:xfrm>
            <a:off x="574715" y="2197418"/>
            <a:ext cx="1553170" cy="194191"/>
          </a:xfrm>
          <a:prstGeom prst="rect">
            <a:avLst/>
          </a:prstGeom>
          <a:noFill/>
          <a:ln/>
        </p:spPr>
        <p:txBody>
          <a:bodyPr wrap="none" lIns="0" tIns="0" rIns="0" bIns="0" rtlCol="0" anchor="t"/>
          <a:lstStyle/>
          <a:p>
            <a:pPr marL="0" indent="0" algn="l">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Study Hours</a:t>
            </a:r>
            <a:endParaRPr lang="en-US" sz="1200" dirty="0"/>
          </a:p>
        </p:txBody>
      </p:sp>
      <p:sp>
        <p:nvSpPr>
          <p:cNvPr id="14" name="Text 10"/>
          <p:cNvSpPr/>
          <p:nvPr/>
        </p:nvSpPr>
        <p:spPr>
          <a:xfrm>
            <a:off x="574715" y="2438281"/>
            <a:ext cx="7994571" cy="161687"/>
          </a:xfrm>
          <a:prstGeom prst="rect">
            <a:avLst/>
          </a:prstGeom>
          <a:noFill/>
          <a:ln/>
        </p:spPr>
        <p:txBody>
          <a:bodyPr wrap="none" lIns="0" tIns="0" rIns="0" bIns="0" rtlCol="0" anchor="t"/>
          <a:lstStyle/>
          <a:p>
            <a:pPr marL="0" indent="0" algn="l">
              <a:lnSpc>
                <a:spcPts val="1250"/>
              </a:lnSpc>
              <a:buNone/>
            </a:pPr>
            <a:r>
              <a:rPr lang="en-US" sz="950" dirty="0">
                <a:solidFill>
                  <a:srgbClr val="C9C9C0"/>
                </a:solidFill>
                <a:latin typeface="Tomorrow" pitchFamily="34" charset="0"/>
                <a:ea typeface="Tomorrow" pitchFamily="34" charset="-122"/>
                <a:cs typeface="Tomorrow" pitchFamily="34" charset="-120"/>
              </a:rPr>
              <a:t>Academic workload and deadline pressure</a:t>
            </a:r>
            <a:endParaRPr lang="en-US" sz="950" dirty="0"/>
          </a:p>
        </p:txBody>
      </p:sp>
      <p:sp>
        <p:nvSpPr>
          <p:cNvPr id="15" name="Shape 11"/>
          <p:cNvSpPr/>
          <p:nvPr/>
        </p:nvSpPr>
        <p:spPr>
          <a:xfrm>
            <a:off x="496967" y="2794397"/>
            <a:ext cx="8150066" cy="791408"/>
          </a:xfrm>
          <a:prstGeom prst="rect">
            <a:avLst/>
          </a:prstGeom>
          <a:solidFill>
            <a:srgbClr val="3C3C3A"/>
          </a:solidFill>
          <a:ln/>
        </p:spPr>
      </p:sp>
      <p:sp>
        <p:nvSpPr>
          <p:cNvPr id="16" name="Shape 12"/>
          <p:cNvSpPr/>
          <p:nvPr/>
        </p:nvSpPr>
        <p:spPr>
          <a:xfrm>
            <a:off x="496967" y="2794397"/>
            <a:ext cx="8150066" cy="15240"/>
          </a:xfrm>
          <a:prstGeom prst="roundRect">
            <a:avLst>
              <a:gd name="adj" fmla="val 122305"/>
            </a:avLst>
          </a:prstGeom>
          <a:solidFill>
            <a:srgbClr val="555553"/>
          </a:solidFill>
          <a:ln/>
        </p:spPr>
      </p:sp>
      <p:sp>
        <p:nvSpPr>
          <p:cNvPr id="17" name="Shape 13"/>
          <p:cNvSpPr/>
          <p:nvPr/>
        </p:nvSpPr>
        <p:spPr>
          <a:xfrm>
            <a:off x="4416623" y="2646700"/>
            <a:ext cx="310634" cy="310634"/>
          </a:xfrm>
          <a:prstGeom prst="roundRect">
            <a:avLst>
              <a:gd name="adj" fmla="val 6000"/>
            </a:avLst>
          </a:prstGeom>
          <a:solidFill>
            <a:srgbClr val="1D1D1B"/>
          </a:solidFill>
          <a:ln w="15240">
            <a:solidFill>
              <a:srgbClr val="555553"/>
            </a:solidFill>
            <a:prstDash val="solid"/>
          </a:ln>
        </p:spPr>
      </p:sp>
      <p:pic>
        <p:nvPicPr>
          <p:cNvPr id="1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4252" y="2724329"/>
            <a:ext cx="155258" cy="155258"/>
          </a:xfrm>
          <a:prstGeom prst="rect">
            <a:avLst/>
          </a:prstGeom>
        </p:spPr>
      </p:pic>
      <p:sp>
        <p:nvSpPr>
          <p:cNvPr id="19" name="Text 14"/>
          <p:cNvSpPr/>
          <p:nvPr/>
        </p:nvSpPr>
        <p:spPr>
          <a:xfrm>
            <a:off x="574715" y="2988826"/>
            <a:ext cx="1553170" cy="194191"/>
          </a:xfrm>
          <a:prstGeom prst="rect">
            <a:avLst/>
          </a:prstGeom>
          <a:noFill/>
          <a:ln/>
        </p:spPr>
        <p:txBody>
          <a:bodyPr wrap="none" lIns="0" tIns="0" rIns="0" bIns="0" rtlCol="0" anchor="t"/>
          <a:lstStyle/>
          <a:p>
            <a:pPr marL="0" indent="0" algn="l">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Mood</a:t>
            </a:r>
            <a:endParaRPr lang="en-US" sz="1200" dirty="0"/>
          </a:p>
        </p:txBody>
      </p:sp>
      <p:sp>
        <p:nvSpPr>
          <p:cNvPr id="20" name="Text 15"/>
          <p:cNvSpPr/>
          <p:nvPr/>
        </p:nvSpPr>
        <p:spPr>
          <a:xfrm>
            <a:off x="574715" y="3229689"/>
            <a:ext cx="7994571" cy="161687"/>
          </a:xfrm>
          <a:prstGeom prst="rect">
            <a:avLst/>
          </a:prstGeom>
          <a:noFill/>
          <a:ln/>
        </p:spPr>
        <p:txBody>
          <a:bodyPr wrap="none" lIns="0" tIns="0" rIns="0" bIns="0" rtlCol="0" anchor="t"/>
          <a:lstStyle/>
          <a:p>
            <a:pPr marL="0" indent="0" algn="l">
              <a:lnSpc>
                <a:spcPts val="1250"/>
              </a:lnSpc>
              <a:buNone/>
            </a:pPr>
            <a:r>
              <a:rPr lang="en-US" sz="950" dirty="0">
                <a:solidFill>
                  <a:srgbClr val="C9C9C0"/>
                </a:solidFill>
                <a:latin typeface="Tomorrow" pitchFamily="34" charset="0"/>
                <a:ea typeface="Tomorrow" pitchFamily="34" charset="-122"/>
                <a:cs typeface="Tomorrow" pitchFamily="34" charset="-120"/>
              </a:rPr>
              <a:t>Daily emotional state and energy levels</a:t>
            </a:r>
            <a:endParaRPr lang="en-US" sz="950" dirty="0"/>
          </a:p>
        </p:txBody>
      </p:sp>
      <p:sp>
        <p:nvSpPr>
          <p:cNvPr id="21" name="Shape 16"/>
          <p:cNvSpPr/>
          <p:nvPr/>
        </p:nvSpPr>
        <p:spPr>
          <a:xfrm>
            <a:off x="496967" y="3585805"/>
            <a:ext cx="8150066" cy="674727"/>
          </a:xfrm>
          <a:prstGeom prst="rect">
            <a:avLst/>
          </a:prstGeom>
          <a:solidFill>
            <a:srgbClr val="3C3C3A"/>
          </a:solidFill>
          <a:ln/>
        </p:spPr>
      </p:sp>
      <p:sp>
        <p:nvSpPr>
          <p:cNvPr id="22" name="Shape 17"/>
          <p:cNvSpPr/>
          <p:nvPr/>
        </p:nvSpPr>
        <p:spPr>
          <a:xfrm>
            <a:off x="496967" y="3585805"/>
            <a:ext cx="8150066" cy="15240"/>
          </a:xfrm>
          <a:prstGeom prst="roundRect">
            <a:avLst>
              <a:gd name="adj" fmla="val 122305"/>
            </a:avLst>
          </a:prstGeom>
          <a:solidFill>
            <a:srgbClr val="555553"/>
          </a:solidFill>
          <a:ln/>
        </p:spPr>
      </p:sp>
      <p:sp>
        <p:nvSpPr>
          <p:cNvPr id="23" name="Shape 18"/>
          <p:cNvSpPr/>
          <p:nvPr/>
        </p:nvSpPr>
        <p:spPr>
          <a:xfrm>
            <a:off x="4416623" y="3438108"/>
            <a:ext cx="310634" cy="310634"/>
          </a:xfrm>
          <a:prstGeom prst="roundRect">
            <a:avLst>
              <a:gd name="adj" fmla="val 6000"/>
            </a:avLst>
          </a:prstGeom>
          <a:solidFill>
            <a:srgbClr val="1D1D1B"/>
          </a:solidFill>
          <a:ln w="15240">
            <a:solidFill>
              <a:srgbClr val="555553"/>
            </a:solidFill>
            <a:prstDash val="solid"/>
          </a:ln>
        </p:spPr>
      </p:sp>
      <p:pic>
        <p:nvPicPr>
          <p:cNvPr id="2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4252" y="3515737"/>
            <a:ext cx="155258" cy="155258"/>
          </a:xfrm>
          <a:prstGeom prst="rect">
            <a:avLst/>
          </a:prstGeom>
        </p:spPr>
      </p:pic>
      <p:sp>
        <p:nvSpPr>
          <p:cNvPr id="25" name="Text 19"/>
          <p:cNvSpPr/>
          <p:nvPr/>
        </p:nvSpPr>
        <p:spPr>
          <a:xfrm>
            <a:off x="574715" y="3780234"/>
            <a:ext cx="1553170" cy="194191"/>
          </a:xfrm>
          <a:prstGeom prst="rect">
            <a:avLst/>
          </a:prstGeom>
          <a:noFill/>
          <a:ln/>
        </p:spPr>
        <p:txBody>
          <a:bodyPr wrap="none" lIns="0" tIns="0" rIns="0" bIns="0" rtlCol="0" anchor="t"/>
          <a:lstStyle/>
          <a:p>
            <a:pPr marL="0" indent="0" algn="l">
              <a:lnSpc>
                <a:spcPts val="1500"/>
              </a:lnSpc>
              <a:buNone/>
            </a:pPr>
            <a:r>
              <a:rPr lang="en-US" sz="1200" dirty="0">
                <a:solidFill>
                  <a:srgbClr val="C9C9C0"/>
                </a:solidFill>
                <a:latin typeface="Tomorrow Semi Bold" pitchFamily="34" charset="0"/>
                <a:ea typeface="Tomorrow Semi Bold" pitchFamily="34" charset="-122"/>
                <a:cs typeface="Tomorrow Semi Bold" pitchFamily="34" charset="-120"/>
              </a:rPr>
              <a:t>Stress</a:t>
            </a:r>
            <a:endParaRPr lang="en-US" sz="1200" dirty="0"/>
          </a:p>
        </p:txBody>
      </p:sp>
      <p:sp>
        <p:nvSpPr>
          <p:cNvPr id="26" name="Text 20"/>
          <p:cNvSpPr/>
          <p:nvPr/>
        </p:nvSpPr>
        <p:spPr>
          <a:xfrm>
            <a:off x="574715" y="4021098"/>
            <a:ext cx="7994571" cy="161687"/>
          </a:xfrm>
          <a:prstGeom prst="rect">
            <a:avLst/>
          </a:prstGeom>
          <a:noFill/>
          <a:ln/>
        </p:spPr>
        <p:txBody>
          <a:bodyPr wrap="none" lIns="0" tIns="0" rIns="0" bIns="0" rtlCol="0" anchor="t"/>
          <a:lstStyle/>
          <a:p>
            <a:pPr marL="0" indent="0" algn="l">
              <a:lnSpc>
                <a:spcPts val="1250"/>
              </a:lnSpc>
              <a:buNone/>
            </a:pPr>
            <a:r>
              <a:rPr lang="en-US" sz="950" dirty="0">
                <a:solidFill>
                  <a:srgbClr val="C9C9C0"/>
                </a:solidFill>
                <a:latin typeface="Tomorrow" pitchFamily="34" charset="0"/>
                <a:ea typeface="Tomorrow" pitchFamily="34" charset="-122"/>
                <a:cs typeface="Tomorrow" pitchFamily="34" charset="-120"/>
              </a:rPr>
              <a:t>Perceived stress and cognitive load</a:t>
            </a:r>
            <a:endParaRPr lang="en-US" sz="950" dirty="0"/>
          </a:p>
        </p:txBody>
      </p:sp>
      <p:sp>
        <p:nvSpPr>
          <p:cNvPr id="27" name="Text 21"/>
          <p:cNvSpPr/>
          <p:nvPr/>
        </p:nvSpPr>
        <p:spPr>
          <a:xfrm>
            <a:off x="496967" y="4348043"/>
            <a:ext cx="8150066" cy="323374"/>
          </a:xfrm>
          <a:prstGeom prst="rect">
            <a:avLst/>
          </a:prstGeom>
          <a:noFill/>
          <a:ln/>
        </p:spPr>
        <p:txBody>
          <a:bodyPr wrap="square" lIns="0" tIns="0" rIns="0" bIns="0" rtlCol="0" anchor="t"/>
          <a:lstStyle/>
          <a:p>
            <a:pPr marL="0" indent="0" algn="l">
              <a:lnSpc>
                <a:spcPts val="1250"/>
              </a:lnSpc>
              <a:buNone/>
            </a:pPr>
            <a:r>
              <a:rPr lang="en-US" sz="950" dirty="0">
                <a:solidFill>
                  <a:srgbClr val="C9C9C0"/>
                </a:solidFill>
                <a:latin typeface="Tomorrow" pitchFamily="34" charset="0"/>
                <a:ea typeface="Tomorrow" pitchFamily="34" charset="-122"/>
                <a:cs typeface="Tomorrow" pitchFamily="34" charset="-120"/>
              </a:rPr>
              <a:t>SleepWise correlates all four dimensions to generate a holistic Sleep Score and deliver predictive burnout alerts — before students hit the wall.</a:t>
            </a:r>
            <a:endParaRPr lang="en-US" sz="950" dirty="0"/>
          </a:p>
        </p:txBody>
      </p:sp>
      <p:pic>
        <p:nvPicPr>
          <p:cNvPr id="28" name="Image 4" descr="preencoded.png"/>
          <p:cNvPicPr>
            <a:picLocks noChangeAspect="1"/>
          </p:cNvPicPr>
          <p:nvPr/>
        </p:nvPicPr>
        <p:blipFill>
          <a:blip r:embed="rId10"/>
          <a:stretch>
            <a:fillRect/>
          </a:stretch>
        </p:blipFill>
        <p:spPr>
          <a:xfrm>
            <a:off x="496967" y="4758928"/>
            <a:ext cx="8150066" cy="3058239"/>
          </a:xfrm>
          <a:prstGeom prst="rect">
            <a:avLst/>
          </a:prstGeom>
        </p:spPr>
      </p:pic>
      <p:pic>
        <p:nvPicPr>
          <p:cNvPr id="29"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7176" y="5537916"/>
            <a:ext cx="420978" cy="420978"/>
          </a:xfrm>
          <a:prstGeom prst="rect">
            <a:avLst/>
          </a:prstGeom>
        </p:spPr>
      </p:pic>
      <p:sp>
        <p:nvSpPr>
          <p:cNvPr id="30" name="Text 22"/>
          <p:cNvSpPr/>
          <p:nvPr/>
        </p:nvSpPr>
        <p:spPr>
          <a:xfrm>
            <a:off x="7082111" y="7074751"/>
            <a:ext cx="1229258" cy="236800"/>
          </a:xfrm>
          <a:prstGeom prst="rect">
            <a:avLst/>
          </a:prstGeom>
          <a:noFill/>
          <a:ln/>
        </p:spPr>
        <p:txBody>
          <a:bodyPr wrap="none" lIns="0" tIns="0" rIns="0" bIns="0" rtlCol="0" anchor="t"/>
          <a:lstStyle/>
          <a:p>
            <a:pPr marL="0" indent="0" algn="ctr">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Smart Tips</a:t>
            </a:r>
            <a:endParaRPr lang="en-US" sz="1450" dirty="0"/>
          </a:p>
        </p:txBody>
      </p:sp>
      <p:pic>
        <p:nvPicPr>
          <p:cNvPr id="31"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15999" y="5538706"/>
            <a:ext cx="420979" cy="420979"/>
          </a:xfrm>
          <a:prstGeom prst="rect">
            <a:avLst/>
          </a:prstGeom>
        </p:spPr>
      </p:pic>
      <p:sp>
        <p:nvSpPr>
          <p:cNvPr id="32" name="Text 23"/>
          <p:cNvSpPr/>
          <p:nvPr/>
        </p:nvSpPr>
        <p:spPr>
          <a:xfrm>
            <a:off x="5532909" y="6956351"/>
            <a:ext cx="1229258" cy="473601"/>
          </a:xfrm>
          <a:prstGeom prst="rect">
            <a:avLst/>
          </a:prstGeom>
          <a:noFill/>
          <a:ln/>
        </p:spPr>
        <p:txBody>
          <a:bodyPr wrap="square" lIns="0" tIns="0" rIns="0" bIns="0" rtlCol="0" anchor="t"/>
          <a:lstStyle/>
          <a:p>
            <a:pPr marL="0" indent="0" algn="ctr">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Burnout Detect</a:t>
            </a:r>
            <a:endParaRPr lang="en-US" sz="1450" dirty="0"/>
          </a:p>
        </p:txBody>
      </p:sp>
      <p:pic>
        <p:nvPicPr>
          <p:cNvPr id="33" name="Image 7"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75218" y="5538706"/>
            <a:ext cx="420979" cy="420979"/>
          </a:xfrm>
          <a:prstGeom prst="rect">
            <a:avLst/>
          </a:prstGeom>
        </p:spPr>
      </p:pic>
      <p:sp>
        <p:nvSpPr>
          <p:cNvPr id="34" name="Text 24"/>
          <p:cNvSpPr/>
          <p:nvPr/>
        </p:nvSpPr>
        <p:spPr>
          <a:xfrm>
            <a:off x="3992127" y="7074751"/>
            <a:ext cx="1229258" cy="236800"/>
          </a:xfrm>
          <a:prstGeom prst="rect">
            <a:avLst/>
          </a:prstGeom>
          <a:noFill/>
          <a:ln/>
        </p:spPr>
        <p:txBody>
          <a:bodyPr wrap="none" lIns="0" tIns="0" rIns="0" bIns="0" rtlCol="0" anchor="t"/>
          <a:lstStyle/>
          <a:p>
            <a:pPr marL="0" indent="0" algn="ctr">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Sleep Score</a:t>
            </a:r>
            <a:endParaRPr lang="en-US" sz="1450" dirty="0"/>
          </a:p>
        </p:txBody>
      </p:sp>
      <p:pic>
        <p:nvPicPr>
          <p:cNvPr id="35" name="Image 8"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34436" y="5538706"/>
            <a:ext cx="420978" cy="420979"/>
          </a:xfrm>
          <a:prstGeom prst="rect">
            <a:avLst/>
          </a:prstGeom>
        </p:spPr>
      </p:pic>
      <p:sp>
        <p:nvSpPr>
          <p:cNvPr id="36" name="Text 25"/>
          <p:cNvSpPr/>
          <p:nvPr/>
        </p:nvSpPr>
        <p:spPr>
          <a:xfrm>
            <a:off x="2451345" y="7074751"/>
            <a:ext cx="1229258" cy="236800"/>
          </a:xfrm>
          <a:prstGeom prst="rect">
            <a:avLst/>
          </a:prstGeom>
          <a:noFill/>
          <a:ln/>
        </p:spPr>
        <p:txBody>
          <a:bodyPr wrap="none" lIns="0" tIns="0" rIns="0" bIns="0" rtlCol="0" anchor="t"/>
          <a:lstStyle/>
          <a:p>
            <a:pPr marL="0" indent="0" algn="ctr">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AI Analysis</a:t>
            </a:r>
            <a:endParaRPr lang="en-US" sz="1450" dirty="0"/>
          </a:p>
        </p:txBody>
      </p:sp>
      <p:pic>
        <p:nvPicPr>
          <p:cNvPr id="37" name="Image 9"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85235" y="5538706"/>
            <a:ext cx="420979" cy="420979"/>
          </a:xfrm>
          <a:prstGeom prst="rect">
            <a:avLst/>
          </a:prstGeom>
        </p:spPr>
      </p:pic>
      <p:sp>
        <p:nvSpPr>
          <p:cNvPr id="38" name="Text 26"/>
          <p:cNvSpPr/>
          <p:nvPr/>
        </p:nvSpPr>
        <p:spPr>
          <a:xfrm>
            <a:off x="876885" y="7074751"/>
            <a:ext cx="1229258" cy="236800"/>
          </a:xfrm>
          <a:prstGeom prst="rect">
            <a:avLst/>
          </a:prstGeom>
          <a:noFill/>
          <a:ln/>
        </p:spPr>
        <p:txBody>
          <a:bodyPr wrap="none" lIns="0" tIns="0" rIns="0" bIns="0" rtlCol="0" anchor="t"/>
          <a:lstStyle/>
          <a:p>
            <a:pPr marL="0" indent="0" algn="ctr">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Input Data</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966079" y="837248"/>
            <a:ext cx="4187190" cy="423982"/>
          </a:xfrm>
          <a:prstGeom prst="rect">
            <a:avLst/>
          </a:prstGeom>
          <a:noFill/>
          <a:ln/>
        </p:spPr>
        <p:txBody>
          <a:bodyPr wrap="none" lIns="0" tIns="0" rIns="0" bIns="0" rtlCol="0" anchor="t"/>
          <a:lstStyle/>
          <a:p>
            <a:pPr marL="0" indent="0" algn="l">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Sleep Score Intelligence</a:t>
            </a:r>
            <a:endParaRPr lang="en-US" sz="2650" dirty="0"/>
          </a:p>
        </p:txBody>
      </p:sp>
      <p:sp>
        <p:nvSpPr>
          <p:cNvPr id="3" name="Text 1"/>
          <p:cNvSpPr/>
          <p:nvPr/>
        </p:nvSpPr>
        <p:spPr>
          <a:xfrm>
            <a:off x="1966079" y="1446609"/>
            <a:ext cx="10698123" cy="182642"/>
          </a:xfrm>
          <a:prstGeom prst="rect">
            <a:avLst/>
          </a:prstGeom>
          <a:noFill/>
          <a:ln/>
        </p:spPr>
        <p:txBody>
          <a:bodyPr wrap="none" lIns="0" tIns="0" rIns="0" bIns="0" rtlCol="0" anchor="t"/>
          <a:lstStyle/>
          <a:p>
            <a:pPr marL="0" indent="0" algn="l">
              <a:lnSpc>
                <a:spcPts val="1400"/>
              </a:lnSpc>
              <a:buNone/>
            </a:pPr>
            <a:r>
              <a:rPr lang="en-US" sz="1050" dirty="0">
                <a:solidFill>
                  <a:srgbClr val="C9C9C0"/>
                </a:solidFill>
                <a:latin typeface="Tomorrow" pitchFamily="34" charset="0"/>
                <a:ea typeface="Tomorrow" pitchFamily="34" charset="-122"/>
                <a:cs typeface="Tomorrow" pitchFamily="34" charset="-120"/>
              </a:rPr>
              <a:t>The SleepWise Sleep Score is a composite metric built from five weighted factors — giving students a single, actionable number that reflects their true recovery state.</a:t>
            </a:r>
            <a:endParaRPr lang="en-US" sz="1050" dirty="0"/>
          </a:p>
        </p:txBody>
      </p:sp>
      <p:sp>
        <p:nvSpPr>
          <p:cNvPr id="4" name="Text 2"/>
          <p:cNvSpPr/>
          <p:nvPr/>
        </p:nvSpPr>
        <p:spPr>
          <a:xfrm>
            <a:off x="2876074" y="2615208"/>
            <a:ext cx="1668542" cy="339090"/>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40%</a:t>
            </a:r>
            <a:endParaRPr lang="en-US" sz="2650" dirty="0"/>
          </a:p>
        </p:txBody>
      </p:sp>
      <p:pic>
        <p:nvPicPr>
          <p:cNvPr id="5" name="Image 0" descr="preencoded.png"/>
          <p:cNvPicPr>
            <a:picLocks noChangeAspect="1"/>
          </p:cNvPicPr>
          <p:nvPr/>
        </p:nvPicPr>
        <p:blipFill>
          <a:blip r:embed="rId3"/>
          <a:stretch>
            <a:fillRect/>
          </a:stretch>
        </p:blipFill>
        <p:spPr>
          <a:xfrm>
            <a:off x="2692956" y="1767364"/>
            <a:ext cx="2034897" cy="2034897"/>
          </a:xfrm>
          <a:prstGeom prst="rect">
            <a:avLst/>
          </a:prstGeom>
        </p:spPr>
      </p:pic>
      <p:sp>
        <p:nvSpPr>
          <p:cNvPr id="6" name="Text 3"/>
          <p:cNvSpPr/>
          <p:nvPr/>
        </p:nvSpPr>
        <p:spPr>
          <a:xfrm>
            <a:off x="2862501" y="3928705"/>
            <a:ext cx="1695807" cy="211931"/>
          </a:xfrm>
          <a:prstGeom prst="rect">
            <a:avLst/>
          </a:prstGeom>
          <a:noFill/>
          <a:ln/>
        </p:spPr>
        <p:txBody>
          <a:bodyPr wrap="none" lIns="0" tIns="0" rIns="0" bIns="0" rtlCol="0" anchor="t"/>
          <a:lstStyle/>
          <a:p>
            <a:pPr marL="0" indent="0" algn="ctr">
              <a:lnSpc>
                <a:spcPts val="1650"/>
              </a:lnSpc>
              <a:buNone/>
            </a:pPr>
            <a:r>
              <a:rPr lang="en-US" sz="1300" dirty="0">
                <a:solidFill>
                  <a:srgbClr val="C9C9C0"/>
                </a:solidFill>
                <a:latin typeface="Tomorrow Semi Bold" pitchFamily="34" charset="0"/>
                <a:ea typeface="Tomorrow Semi Bold" pitchFamily="34" charset="-122"/>
                <a:cs typeface="Tomorrow Semi Bold" pitchFamily="34" charset="-120"/>
              </a:rPr>
              <a:t>Sleep Duration</a:t>
            </a:r>
            <a:endParaRPr lang="en-US" sz="1300" dirty="0"/>
          </a:p>
        </p:txBody>
      </p:sp>
      <p:sp>
        <p:nvSpPr>
          <p:cNvPr id="7" name="Text 4"/>
          <p:cNvSpPr/>
          <p:nvPr/>
        </p:nvSpPr>
        <p:spPr>
          <a:xfrm>
            <a:off x="1966079" y="4196239"/>
            <a:ext cx="3488769" cy="182642"/>
          </a:xfrm>
          <a:prstGeom prst="rect">
            <a:avLst/>
          </a:prstGeom>
          <a:noFill/>
          <a:ln/>
        </p:spPr>
        <p:txBody>
          <a:bodyPr wrap="none" lIns="0" tIns="0" rIns="0" bIns="0" rtlCol="0" anchor="t"/>
          <a:lstStyle/>
          <a:p>
            <a:pPr marL="0" indent="0" algn="ctr">
              <a:lnSpc>
                <a:spcPts val="1400"/>
              </a:lnSpc>
              <a:buNone/>
            </a:pPr>
            <a:r>
              <a:rPr lang="en-US" sz="1050" dirty="0">
                <a:solidFill>
                  <a:srgbClr val="C9C9C0"/>
                </a:solidFill>
                <a:latin typeface="Tomorrow" pitchFamily="34" charset="0"/>
                <a:ea typeface="Tomorrow" pitchFamily="34" charset="-122"/>
                <a:cs typeface="Tomorrow" pitchFamily="34" charset="-120"/>
              </a:rPr>
              <a:t>Core hours of rest — the foundation of the score</a:t>
            </a:r>
            <a:endParaRPr lang="en-US" sz="1050" dirty="0"/>
          </a:p>
        </p:txBody>
      </p:sp>
      <p:sp>
        <p:nvSpPr>
          <p:cNvPr id="8" name="Text 5"/>
          <p:cNvSpPr/>
          <p:nvPr/>
        </p:nvSpPr>
        <p:spPr>
          <a:xfrm>
            <a:off x="6480691" y="2615208"/>
            <a:ext cx="1668542" cy="339090"/>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20%</a:t>
            </a:r>
            <a:endParaRPr lang="en-US" sz="2650" dirty="0"/>
          </a:p>
        </p:txBody>
      </p:sp>
      <p:pic>
        <p:nvPicPr>
          <p:cNvPr id="9" name="Image 1" descr="preencoded.png"/>
          <p:cNvPicPr>
            <a:picLocks noChangeAspect="1"/>
          </p:cNvPicPr>
          <p:nvPr/>
        </p:nvPicPr>
        <p:blipFill>
          <a:blip r:embed="rId4"/>
          <a:stretch>
            <a:fillRect/>
          </a:stretch>
        </p:blipFill>
        <p:spPr>
          <a:xfrm>
            <a:off x="6297573" y="1767364"/>
            <a:ext cx="2034897" cy="2034897"/>
          </a:xfrm>
          <a:prstGeom prst="rect">
            <a:avLst/>
          </a:prstGeom>
        </p:spPr>
      </p:pic>
      <p:sp>
        <p:nvSpPr>
          <p:cNvPr id="10" name="Text 6"/>
          <p:cNvSpPr/>
          <p:nvPr/>
        </p:nvSpPr>
        <p:spPr>
          <a:xfrm>
            <a:off x="6467118" y="3928705"/>
            <a:ext cx="1695807" cy="211931"/>
          </a:xfrm>
          <a:prstGeom prst="rect">
            <a:avLst/>
          </a:prstGeom>
          <a:noFill/>
          <a:ln/>
        </p:spPr>
        <p:txBody>
          <a:bodyPr wrap="none" lIns="0" tIns="0" rIns="0" bIns="0" rtlCol="0" anchor="t"/>
          <a:lstStyle/>
          <a:p>
            <a:pPr marL="0" indent="0" algn="ctr">
              <a:lnSpc>
                <a:spcPts val="1650"/>
              </a:lnSpc>
              <a:buNone/>
            </a:pPr>
            <a:r>
              <a:rPr lang="en-US" sz="1300" dirty="0">
                <a:solidFill>
                  <a:srgbClr val="C9C9C0"/>
                </a:solidFill>
                <a:latin typeface="Tomorrow Semi Bold" pitchFamily="34" charset="0"/>
                <a:ea typeface="Tomorrow Semi Bold" pitchFamily="34" charset="-122"/>
                <a:cs typeface="Tomorrow Semi Bold" pitchFamily="34" charset="-120"/>
              </a:rPr>
              <a:t>Consistency</a:t>
            </a:r>
            <a:endParaRPr lang="en-US" sz="1300" dirty="0"/>
          </a:p>
        </p:txBody>
      </p:sp>
      <p:sp>
        <p:nvSpPr>
          <p:cNvPr id="11" name="Text 7"/>
          <p:cNvSpPr/>
          <p:nvPr/>
        </p:nvSpPr>
        <p:spPr>
          <a:xfrm>
            <a:off x="5570696" y="4196239"/>
            <a:ext cx="3488769" cy="182642"/>
          </a:xfrm>
          <a:prstGeom prst="rect">
            <a:avLst/>
          </a:prstGeom>
          <a:noFill/>
          <a:ln/>
        </p:spPr>
        <p:txBody>
          <a:bodyPr wrap="none" lIns="0" tIns="0" rIns="0" bIns="0" rtlCol="0" anchor="t"/>
          <a:lstStyle/>
          <a:p>
            <a:pPr marL="0" indent="0" algn="ctr">
              <a:lnSpc>
                <a:spcPts val="1400"/>
              </a:lnSpc>
              <a:buNone/>
            </a:pPr>
            <a:r>
              <a:rPr lang="en-US" sz="1050" dirty="0">
                <a:solidFill>
                  <a:srgbClr val="C9C9C0"/>
                </a:solidFill>
                <a:latin typeface="Tomorrow" pitchFamily="34" charset="0"/>
                <a:ea typeface="Tomorrow" pitchFamily="34" charset="-122"/>
                <a:cs typeface="Tomorrow" pitchFamily="34" charset="-120"/>
              </a:rPr>
              <a:t>Regularity of sleep and wake times across the week</a:t>
            </a:r>
            <a:endParaRPr lang="en-US" sz="1050" dirty="0"/>
          </a:p>
        </p:txBody>
      </p:sp>
      <p:sp>
        <p:nvSpPr>
          <p:cNvPr id="12" name="Text 8"/>
          <p:cNvSpPr/>
          <p:nvPr/>
        </p:nvSpPr>
        <p:spPr>
          <a:xfrm>
            <a:off x="10085427" y="2615208"/>
            <a:ext cx="1668542" cy="339090"/>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15%</a:t>
            </a:r>
            <a:endParaRPr lang="en-US" sz="2650" dirty="0"/>
          </a:p>
        </p:txBody>
      </p:sp>
      <p:pic>
        <p:nvPicPr>
          <p:cNvPr id="13" name="Image 2" descr="preencoded.png"/>
          <p:cNvPicPr>
            <a:picLocks noChangeAspect="1"/>
          </p:cNvPicPr>
          <p:nvPr/>
        </p:nvPicPr>
        <p:blipFill>
          <a:blip r:embed="rId5"/>
          <a:stretch>
            <a:fillRect/>
          </a:stretch>
        </p:blipFill>
        <p:spPr>
          <a:xfrm>
            <a:off x="9902309" y="1767364"/>
            <a:ext cx="2034897" cy="2034897"/>
          </a:xfrm>
          <a:prstGeom prst="rect">
            <a:avLst/>
          </a:prstGeom>
        </p:spPr>
      </p:pic>
      <p:sp>
        <p:nvSpPr>
          <p:cNvPr id="14" name="Text 9"/>
          <p:cNvSpPr/>
          <p:nvPr/>
        </p:nvSpPr>
        <p:spPr>
          <a:xfrm>
            <a:off x="10034945" y="3928705"/>
            <a:ext cx="1769626" cy="211931"/>
          </a:xfrm>
          <a:prstGeom prst="rect">
            <a:avLst/>
          </a:prstGeom>
          <a:noFill/>
          <a:ln/>
        </p:spPr>
        <p:txBody>
          <a:bodyPr wrap="none" lIns="0" tIns="0" rIns="0" bIns="0" rtlCol="0" anchor="t"/>
          <a:lstStyle/>
          <a:p>
            <a:pPr marL="0" indent="0" algn="ctr">
              <a:lnSpc>
                <a:spcPts val="1650"/>
              </a:lnSpc>
              <a:buNone/>
            </a:pPr>
            <a:r>
              <a:rPr lang="en-US" sz="1300" dirty="0">
                <a:solidFill>
                  <a:srgbClr val="C9C9C0"/>
                </a:solidFill>
                <a:latin typeface="Tomorrow Semi Bold" pitchFamily="34" charset="0"/>
                <a:ea typeface="Tomorrow Semi Bold" pitchFamily="34" charset="-122"/>
                <a:cs typeface="Tomorrow Semi Bold" pitchFamily="34" charset="-120"/>
              </a:rPr>
              <a:t>Screen Time Penalty</a:t>
            </a:r>
            <a:endParaRPr lang="en-US" sz="1300" dirty="0"/>
          </a:p>
        </p:txBody>
      </p:sp>
      <p:sp>
        <p:nvSpPr>
          <p:cNvPr id="15" name="Text 10"/>
          <p:cNvSpPr/>
          <p:nvPr/>
        </p:nvSpPr>
        <p:spPr>
          <a:xfrm>
            <a:off x="9175313" y="4196239"/>
            <a:ext cx="3488888" cy="182642"/>
          </a:xfrm>
          <a:prstGeom prst="rect">
            <a:avLst/>
          </a:prstGeom>
          <a:noFill/>
          <a:ln/>
        </p:spPr>
        <p:txBody>
          <a:bodyPr wrap="none" lIns="0" tIns="0" rIns="0" bIns="0" rtlCol="0" anchor="t"/>
          <a:lstStyle/>
          <a:p>
            <a:pPr marL="0" indent="0" algn="ctr">
              <a:lnSpc>
                <a:spcPts val="1400"/>
              </a:lnSpc>
              <a:buNone/>
            </a:pPr>
            <a:r>
              <a:rPr lang="en-US" sz="1050" dirty="0">
                <a:solidFill>
                  <a:srgbClr val="C9C9C0"/>
                </a:solidFill>
                <a:latin typeface="Tomorrow" pitchFamily="34" charset="0"/>
                <a:ea typeface="Tomorrow" pitchFamily="34" charset="-122"/>
                <a:cs typeface="Tomorrow" pitchFamily="34" charset="-120"/>
              </a:rPr>
              <a:t>Deduction for late-night screen exposure before bed</a:t>
            </a:r>
            <a:endParaRPr lang="en-US" sz="1050" dirty="0"/>
          </a:p>
        </p:txBody>
      </p:sp>
      <p:sp>
        <p:nvSpPr>
          <p:cNvPr id="16" name="Text 11"/>
          <p:cNvSpPr/>
          <p:nvPr/>
        </p:nvSpPr>
        <p:spPr>
          <a:xfrm>
            <a:off x="4678442" y="5445919"/>
            <a:ext cx="1668542" cy="339090"/>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15%</a:t>
            </a:r>
            <a:endParaRPr lang="en-US" sz="2650" dirty="0"/>
          </a:p>
        </p:txBody>
      </p:sp>
      <p:pic>
        <p:nvPicPr>
          <p:cNvPr id="17" name="Image 3" descr="preencoded.png"/>
          <p:cNvPicPr>
            <a:picLocks noChangeAspect="1"/>
          </p:cNvPicPr>
          <p:nvPr/>
        </p:nvPicPr>
        <p:blipFill>
          <a:blip r:embed="rId5"/>
          <a:stretch>
            <a:fillRect/>
          </a:stretch>
        </p:blipFill>
        <p:spPr>
          <a:xfrm>
            <a:off x="4495324" y="4598075"/>
            <a:ext cx="2034897" cy="2034897"/>
          </a:xfrm>
          <a:prstGeom prst="rect">
            <a:avLst/>
          </a:prstGeom>
        </p:spPr>
      </p:pic>
      <p:sp>
        <p:nvSpPr>
          <p:cNvPr id="18" name="Text 12"/>
          <p:cNvSpPr/>
          <p:nvPr/>
        </p:nvSpPr>
        <p:spPr>
          <a:xfrm>
            <a:off x="4664869" y="6759416"/>
            <a:ext cx="1695807" cy="211931"/>
          </a:xfrm>
          <a:prstGeom prst="rect">
            <a:avLst/>
          </a:prstGeom>
          <a:noFill/>
          <a:ln/>
        </p:spPr>
        <p:txBody>
          <a:bodyPr wrap="none" lIns="0" tIns="0" rIns="0" bIns="0" rtlCol="0" anchor="t"/>
          <a:lstStyle/>
          <a:p>
            <a:pPr marL="0" indent="0" algn="ctr">
              <a:lnSpc>
                <a:spcPts val="1650"/>
              </a:lnSpc>
              <a:buNone/>
            </a:pPr>
            <a:r>
              <a:rPr lang="en-US" sz="1300" dirty="0">
                <a:solidFill>
                  <a:srgbClr val="C9C9C0"/>
                </a:solidFill>
                <a:latin typeface="Tomorrow Semi Bold" pitchFamily="34" charset="0"/>
                <a:ea typeface="Tomorrow Semi Bold" pitchFamily="34" charset="-122"/>
                <a:cs typeface="Tomorrow Semi Bold" pitchFamily="34" charset="-120"/>
              </a:rPr>
              <a:t>Mood Correlation</a:t>
            </a:r>
            <a:endParaRPr lang="en-US" sz="1300" dirty="0"/>
          </a:p>
        </p:txBody>
      </p:sp>
      <p:sp>
        <p:nvSpPr>
          <p:cNvPr id="19" name="Text 13"/>
          <p:cNvSpPr/>
          <p:nvPr/>
        </p:nvSpPr>
        <p:spPr>
          <a:xfrm>
            <a:off x="3768328" y="7026950"/>
            <a:ext cx="3488888" cy="182642"/>
          </a:xfrm>
          <a:prstGeom prst="rect">
            <a:avLst/>
          </a:prstGeom>
          <a:noFill/>
          <a:ln/>
        </p:spPr>
        <p:txBody>
          <a:bodyPr wrap="none" lIns="0" tIns="0" rIns="0" bIns="0" rtlCol="0" anchor="t"/>
          <a:lstStyle/>
          <a:p>
            <a:pPr marL="0" indent="0" algn="ctr">
              <a:lnSpc>
                <a:spcPts val="1400"/>
              </a:lnSpc>
              <a:buNone/>
            </a:pPr>
            <a:r>
              <a:rPr lang="en-US" sz="1050" dirty="0">
                <a:solidFill>
                  <a:srgbClr val="C9C9C0"/>
                </a:solidFill>
                <a:latin typeface="Tomorrow" pitchFamily="34" charset="0"/>
                <a:ea typeface="Tomorrow" pitchFamily="34" charset="-122"/>
                <a:cs typeface="Tomorrow" pitchFamily="34" charset="-120"/>
              </a:rPr>
              <a:t>Alignment between sleep quality and reported mood</a:t>
            </a:r>
            <a:endParaRPr lang="en-US" sz="1050" dirty="0"/>
          </a:p>
        </p:txBody>
      </p:sp>
      <p:sp>
        <p:nvSpPr>
          <p:cNvPr id="20" name="Text 14"/>
          <p:cNvSpPr/>
          <p:nvPr/>
        </p:nvSpPr>
        <p:spPr>
          <a:xfrm>
            <a:off x="8283059" y="5445919"/>
            <a:ext cx="1668542" cy="339090"/>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10%</a:t>
            </a:r>
            <a:endParaRPr lang="en-US" sz="2650" dirty="0"/>
          </a:p>
        </p:txBody>
      </p:sp>
      <p:pic>
        <p:nvPicPr>
          <p:cNvPr id="21" name="Image 4" descr="preencoded.png"/>
          <p:cNvPicPr>
            <a:picLocks noChangeAspect="1"/>
          </p:cNvPicPr>
          <p:nvPr/>
        </p:nvPicPr>
        <p:blipFill>
          <a:blip r:embed="rId6"/>
          <a:stretch>
            <a:fillRect/>
          </a:stretch>
        </p:blipFill>
        <p:spPr>
          <a:xfrm>
            <a:off x="8099941" y="4598075"/>
            <a:ext cx="2034897" cy="2034897"/>
          </a:xfrm>
          <a:prstGeom prst="rect">
            <a:avLst/>
          </a:prstGeom>
        </p:spPr>
      </p:pic>
      <p:sp>
        <p:nvSpPr>
          <p:cNvPr id="22" name="Text 15"/>
          <p:cNvSpPr/>
          <p:nvPr/>
        </p:nvSpPr>
        <p:spPr>
          <a:xfrm>
            <a:off x="8269486" y="6759416"/>
            <a:ext cx="1695807" cy="211931"/>
          </a:xfrm>
          <a:prstGeom prst="rect">
            <a:avLst/>
          </a:prstGeom>
          <a:noFill/>
          <a:ln/>
        </p:spPr>
        <p:txBody>
          <a:bodyPr wrap="none" lIns="0" tIns="0" rIns="0" bIns="0" rtlCol="0" anchor="t"/>
          <a:lstStyle/>
          <a:p>
            <a:pPr marL="0" indent="0" algn="ctr">
              <a:lnSpc>
                <a:spcPts val="1650"/>
              </a:lnSpc>
              <a:buNone/>
            </a:pPr>
            <a:r>
              <a:rPr lang="en-US" sz="1300" dirty="0">
                <a:solidFill>
                  <a:srgbClr val="C9C9C0"/>
                </a:solidFill>
                <a:latin typeface="Tomorrow Semi Bold" pitchFamily="34" charset="0"/>
                <a:ea typeface="Tomorrow Semi Bold" pitchFamily="34" charset="-122"/>
                <a:cs typeface="Tomorrow Semi Bold" pitchFamily="34" charset="-120"/>
              </a:rPr>
              <a:t>Stress Adjustment</a:t>
            </a:r>
            <a:endParaRPr lang="en-US" sz="1300" dirty="0"/>
          </a:p>
        </p:txBody>
      </p:sp>
      <p:sp>
        <p:nvSpPr>
          <p:cNvPr id="23" name="Text 16"/>
          <p:cNvSpPr/>
          <p:nvPr/>
        </p:nvSpPr>
        <p:spPr>
          <a:xfrm>
            <a:off x="7373064" y="7026950"/>
            <a:ext cx="3488769" cy="365284"/>
          </a:xfrm>
          <a:prstGeom prst="rect">
            <a:avLst/>
          </a:prstGeom>
          <a:noFill/>
          <a:ln/>
        </p:spPr>
        <p:txBody>
          <a:bodyPr wrap="square" lIns="0" tIns="0" rIns="0" bIns="0" rtlCol="0" anchor="t"/>
          <a:lstStyle/>
          <a:p>
            <a:pPr marL="0" indent="0" algn="ctr">
              <a:lnSpc>
                <a:spcPts val="1400"/>
              </a:lnSpc>
              <a:buNone/>
            </a:pPr>
            <a:r>
              <a:rPr lang="en-US" sz="1050" dirty="0">
                <a:solidFill>
                  <a:srgbClr val="C9C9C0"/>
                </a:solidFill>
                <a:latin typeface="Tomorrow" pitchFamily="34" charset="0"/>
                <a:ea typeface="Tomorrow" pitchFamily="34" charset="-122"/>
                <a:cs typeface="Tomorrow" pitchFamily="34" charset="-120"/>
              </a:rPr>
              <a:t>Modifier based on academic stress and workload levels</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6167" y="589121"/>
            <a:ext cx="9309378" cy="598527"/>
          </a:xfrm>
          <a:prstGeom prst="rect">
            <a:avLst/>
          </a:prstGeom>
          <a:noFill/>
          <a:ln/>
        </p:spPr>
        <p:txBody>
          <a:bodyPr wrap="none" lIns="0" tIns="0" rIns="0" bIns="0" rtlCol="0" anchor="t"/>
          <a:lstStyle/>
          <a:p>
            <a:pPr marL="0" indent="0" algn="l">
              <a:lnSpc>
                <a:spcPts val="4700"/>
              </a:lnSpc>
              <a:buNone/>
            </a:pPr>
            <a:r>
              <a:rPr lang="en-US" sz="3750" dirty="0">
                <a:solidFill>
                  <a:srgbClr val="EDEDE8"/>
                </a:solidFill>
                <a:latin typeface="Tomorrow Semi Bold" pitchFamily="34" charset="0"/>
                <a:ea typeface="Tomorrow Semi Bold" pitchFamily="34" charset="-122"/>
                <a:cs typeface="Tomorrow Semi Bold" pitchFamily="34" charset="-120"/>
              </a:rPr>
              <a:t>Burnout Risk Detection &amp; Predictive AI</a:t>
            </a:r>
            <a:endParaRPr lang="en-US" sz="3750" dirty="0"/>
          </a:p>
        </p:txBody>
      </p:sp>
      <p:sp>
        <p:nvSpPr>
          <p:cNvPr id="3" name="Text 1"/>
          <p:cNvSpPr/>
          <p:nvPr/>
        </p:nvSpPr>
        <p:spPr>
          <a:xfrm>
            <a:off x="766167" y="1649730"/>
            <a:ext cx="3147893" cy="314444"/>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Tomorrow Semi Bold" pitchFamily="34" charset="0"/>
                <a:ea typeface="Tomorrow Semi Bold" pitchFamily="34" charset="-122"/>
                <a:cs typeface="Tomorrow Semi Bold" pitchFamily="34" charset="-120"/>
              </a:rPr>
              <a:t>⚠</a:t>
            </a:r>
            <a:r>
              <a:rPr lang="en-US" sz="1850" dirty="0">
                <a:solidFill>
                  <a:srgbClr val="EDEDE8"/>
                </a:solidFill>
                <a:latin typeface="Tomorrow Semi Bold" pitchFamily="34" charset="0"/>
                <a:ea typeface="Tomorrow Semi Bold" pitchFamily="34" charset="-122"/>
                <a:cs typeface="Tomorrow Semi Bold" pitchFamily="34" charset="-120"/>
              </a:rPr>
              <a:t> Burnout Risk Detection</a:t>
            </a:r>
            <a:endParaRPr lang="en-US" sz="1850" dirty="0"/>
          </a:p>
        </p:txBody>
      </p:sp>
      <p:sp>
        <p:nvSpPr>
          <p:cNvPr id="4" name="Text 2"/>
          <p:cNvSpPr/>
          <p:nvPr/>
        </p:nvSpPr>
        <p:spPr>
          <a:xfrm>
            <a:off x="766167" y="2148959"/>
            <a:ext cx="6315432" cy="602218"/>
          </a:xfrm>
          <a:prstGeom prst="rect">
            <a:avLst/>
          </a:prstGeom>
          <a:noFill/>
          <a:ln/>
        </p:spPr>
        <p:txBody>
          <a:bodyPr wrap="square" lIns="0" tIns="0" rIns="0" bIns="0" rtlCol="0" anchor="t"/>
          <a:lstStyle/>
          <a:p>
            <a:pPr marL="0" indent="0" algn="l">
              <a:lnSpc>
                <a:spcPts val="2350"/>
              </a:lnSpc>
              <a:buNone/>
            </a:pPr>
            <a:r>
              <a:rPr lang="en-US" sz="1500" dirty="0">
                <a:solidFill>
                  <a:srgbClr val="C9C9C0"/>
                </a:solidFill>
                <a:latin typeface="Tomorrow" pitchFamily="34" charset="0"/>
                <a:ea typeface="Tomorrow" pitchFamily="34" charset="-122"/>
                <a:cs typeface="Tomorrow" pitchFamily="34" charset="-120"/>
              </a:rPr>
              <a:t>SleepWise monitors three converging signals over a </a:t>
            </a:r>
            <a:r>
              <a:rPr lang="en-US" sz="1500" b="1" dirty="0">
                <a:solidFill>
                  <a:srgbClr val="C9C9C0"/>
                </a:solidFill>
                <a:latin typeface="Tomorrow" pitchFamily="34" charset="0"/>
                <a:ea typeface="Tomorrow" pitchFamily="34" charset="-122"/>
                <a:cs typeface="Tomorrow" pitchFamily="34" charset="-120"/>
              </a:rPr>
              <a:t>7-day rolling window</a:t>
            </a:r>
            <a:r>
              <a:rPr lang="en-US" sz="1500" dirty="0">
                <a:solidFill>
                  <a:srgbClr val="C9C9C0"/>
                </a:solidFill>
                <a:latin typeface="Tomorrow" pitchFamily="34" charset="0"/>
                <a:ea typeface="Tomorrow" pitchFamily="34" charset="-122"/>
                <a:cs typeface="Tomorrow" pitchFamily="34" charset="-120"/>
              </a:rPr>
              <a:t> to flag high-risk states:</a:t>
            </a:r>
            <a:endParaRPr lang="en-US" sz="1500" dirty="0"/>
          </a:p>
        </p:txBody>
      </p:sp>
      <p:sp>
        <p:nvSpPr>
          <p:cNvPr id="5" name="Shape 3"/>
          <p:cNvSpPr/>
          <p:nvPr/>
        </p:nvSpPr>
        <p:spPr>
          <a:xfrm>
            <a:off x="766167" y="2959060"/>
            <a:ext cx="6315432" cy="729734"/>
          </a:xfrm>
          <a:prstGeom prst="roundRect">
            <a:avLst>
              <a:gd name="adj" fmla="val 15037"/>
            </a:avLst>
          </a:prstGeom>
          <a:solidFill>
            <a:srgbClr val="1D1D1B"/>
          </a:solidFill>
          <a:ln w="22860">
            <a:solidFill>
              <a:srgbClr val="555553"/>
            </a:solidFill>
            <a:prstDash val="solid"/>
          </a:ln>
        </p:spPr>
      </p:sp>
      <p:sp>
        <p:nvSpPr>
          <p:cNvPr id="6" name="Shape 4"/>
          <p:cNvSpPr/>
          <p:nvPr/>
        </p:nvSpPr>
        <p:spPr>
          <a:xfrm>
            <a:off x="743307" y="2959060"/>
            <a:ext cx="91440" cy="729734"/>
          </a:xfrm>
          <a:prstGeom prst="roundRect">
            <a:avLst>
              <a:gd name="adj" fmla="val 31423"/>
            </a:avLst>
          </a:prstGeom>
          <a:solidFill>
            <a:srgbClr val="E1E1DF"/>
          </a:solidFill>
          <a:ln/>
        </p:spPr>
      </p:sp>
      <p:sp>
        <p:nvSpPr>
          <p:cNvPr id="7" name="Text 5"/>
          <p:cNvSpPr/>
          <p:nvPr/>
        </p:nvSpPr>
        <p:spPr>
          <a:xfrm>
            <a:off x="1049060" y="3173373"/>
            <a:ext cx="5818227" cy="301109"/>
          </a:xfrm>
          <a:prstGeom prst="rect">
            <a:avLst/>
          </a:prstGeom>
          <a:noFill/>
          <a:ln/>
        </p:spPr>
        <p:txBody>
          <a:bodyPr wrap="none" lIns="0" tIns="0" rIns="0" bIns="0" rtlCol="0" anchor="t"/>
          <a:lstStyle/>
          <a:p>
            <a:pPr marL="0" indent="0" algn="l">
              <a:lnSpc>
                <a:spcPts val="2350"/>
              </a:lnSpc>
              <a:buNone/>
            </a:pPr>
            <a:r>
              <a:rPr lang="en-US" sz="1500" b="1" dirty="0">
                <a:solidFill>
                  <a:srgbClr val="C9C9C0"/>
                </a:solidFill>
                <a:latin typeface="Tomorrow" pitchFamily="34" charset="0"/>
                <a:ea typeface="Tomorrow" pitchFamily="34" charset="-122"/>
                <a:cs typeface="Tomorrow" pitchFamily="34" charset="-120"/>
              </a:rPr>
              <a:t>Sustained sleep deficit</a:t>
            </a:r>
            <a:r>
              <a:rPr lang="en-US" sz="1500" dirty="0">
                <a:solidFill>
                  <a:srgbClr val="C9C9C0"/>
                </a:solidFill>
                <a:latin typeface="Tomorrow" pitchFamily="34" charset="0"/>
                <a:ea typeface="Tomorrow" pitchFamily="34" charset="-122"/>
                <a:cs typeface="Tomorrow" pitchFamily="34" charset="-120"/>
              </a:rPr>
              <a:t> — consistently below optimal hours</a:t>
            </a:r>
            <a:endParaRPr lang="en-US" sz="1500" dirty="0"/>
          </a:p>
        </p:txBody>
      </p:sp>
      <p:sp>
        <p:nvSpPr>
          <p:cNvPr id="8" name="Shape 6"/>
          <p:cNvSpPr/>
          <p:nvPr/>
        </p:nvSpPr>
        <p:spPr>
          <a:xfrm>
            <a:off x="766167" y="3873579"/>
            <a:ext cx="6315432" cy="1030843"/>
          </a:xfrm>
          <a:prstGeom prst="roundRect">
            <a:avLst>
              <a:gd name="adj" fmla="val 10644"/>
            </a:avLst>
          </a:prstGeom>
          <a:solidFill>
            <a:srgbClr val="1D1D1B"/>
          </a:solidFill>
          <a:ln w="22860">
            <a:solidFill>
              <a:srgbClr val="555553"/>
            </a:solidFill>
            <a:prstDash val="solid"/>
          </a:ln>
        </p:spPr>
      </p:sp>
      <p:sp>
        <p:nvSpPr>
          <p:cNvPr id="9" name="Shape 7"/>
          <p:cNvSpPr/>
          <p:nvPr/>
        </p:nvSpPr>
        <p:spPr>
          <a:xfrm>
            <a:off x="743307" y="3873579"/>
            <a:ext cx="91440" cy="1030843"/>
          </a:xfrm>
          <a:prstGeom prst="roundRect">
            <a:avLst>
              <a:gd name="adj" fmla="val 31423"/>
            </a:avLst>
          </a:prstGeom>
          <a:solidFill>
            <a:srgbClr val="E1E1DF"/>
          </a:solidFill>
          <a:ln/>
        </p:spPr>
      </p:sp>
      <p:sp>
        <p:nvSpPr>
          <p:cNvPr id="10" name="Text 8"/>
          <p:cNvSpPr/>
          <p:nvPr/>
        </p:nvSpPr>
        <p:spPr>
          <a:xfrm>
            <a:off x="1049060" y="4087892"/>
            <a:ext cx="5818227" cy="602218"/>
          </a:xfrm>
          <a:prstGeom prst="rect">
            <a:avLst/>
          </a:prstGeom>
          <a:noFill/>
          <a:ln/>
        </p:spPr>
        <p:txBody>
          <a:bodyPr wrap="square" lIns="0" tIns="0" rIns="0" bIns="0" rtlCol="0" anchor="t"/>
          <a:lstStyle/>
          <a:p>
            <a:pPr marL="0" indent="0" algn="l">
              <a:lnSpc>
                <a:spcPts val="2350"/>
              </a:lnSpc>
              <a:buNone/>
            </a:pPr>
            <a:r>
              <a:rPr lang="en-US" sz="1500" b="1" dirty="0">
                <a:solidFill>
                  <a:srgbClr val="C9C9C0"/>
                </a:solidFill>
                <a:latin typeface="Tomorrow" pitchFamily="34" charset="0"/>
                <a:ea typeface="Tomorrow" pitchFamily="34" charset="-122"/>
                <a:cs typeface="Tomorrow" pitchFamily="34" charset="-120"/>
              </a:rPr>
              <a:t>High stress + low mood + high workload</a:t>
            </a:r>
            <a:r>
              <a:rPr lang="en-US" sz="1500" dirty="0">
                <a:solidFill>
                  <a:srgbClr val="C9C9C0"/>
                </a:solidFill>
                <a:latin typeface="Tomorrow" pitchFamily="34" charset="0"/>
                <a:ea typeface="Tomorrow" pitchFamily="34" charset="-122"/>
                <a:cs typeface="Tomorrow" pitchFamily="34" charset="-120"/>
              </a:rPr>
              <a:t> — the burnout triangle</a:t>
            </a:r>
            <a:endParaRPr lang="en-US" sz="1500" dirty="0"/>
          </a:p>
        </p:txBody>
      </p:sp>
      <p:sp>
        <p:nvSpPr>
          <p:cNvPr id="11" name="Shape 9"/>
          <p:cNvSpPr/>
          <p:nvPr/>
        </p:nvSpPr>
        <p:spPr>
          <a:xfrm>
            <a:off x="766167" y="5089208"/>
            <a:ext cx="6315432" cy="1030843"/>
          </a:xfrm>
          <a:prstGeom prst="roundRect">
            <a:avLst>
              <a:gd name="adj" fmla="val 10644"/>
            </a:avLst>
          </a:prstGeom>
          <a:solidFill>
            <a:srgbClr val="1D1D1B"/>
          </a:solidFill>
          <a:ln w="22860">
            <a:solidFill>
              <a:srgbClr val="555553"/>
            </a:solidFill>
            <a:prstDash val="solid"/>
          </a:ln>
        </p:spPr>
      </p:sp>
      <p:sp>
        <p:nvSpPr>
          <p:cNvPr id="12" name="Shape 10"/>
          <p:cNvSpPr/>
          <p:nvPr/>
        </p:nvSpPr>
        <p:spPr>
          <a:xfrm>
            <a:off x="743307" y="5089208"/>
            <a:ext cx="91440" cy="1030843"/>
          </a:xfrm>
          <a:prstGeom prst="roundRect">
            <a:avLst>
              <a:gd name="adj" fmla="val 31423"/>
            </a:avLst>
          </a:prstGeom>
          <a:solidFill>
            <a:srgbClr val="E1E1DF"/>
          </a:solidFill>
          <a:ln/>
        </p:spPr>
      </p:sp>
      <p:sp>
        <p:nvSpPr>
          <p:cNvPr id="13" name="Text 11"/>
          <p:cNvSpPr/>
          <p:nvPr/>
        </p:nvSpPr>
        <p:spPr>
          <a:xfrm>
            <a:off x="1049060" y="5303520"/>
            <a:ext cx="5818227" cy="602218"/>
          </a:xfrm>
          <a:prstGeom prst="rect">
            <a:avLst/>
          </a:prstGeom>
          <a:noFill/>
          <a:ln/>
        </p:spPr>
        <p:txBody>
          <a:bodyPr wrap="square" lIns="0" tIns="0" rIns="0" bIns="0" rtlCol="0" anchor="t"/>
          <a:lstStyle/>
          <a:p>
            <a:pPr marL="0" indent="0" algn="l">
              <a:lnSpc>
                <a:spcPts val="2350"/>
              </a:lnSpc>
              <a:buNone/>
            </a:pPr>
            <a:r>
              <a:rPr lang="en-US" sz="1500" b="1" dirty="0">
                <a:solidFill>
                  <a:srgbClr val="C9C9C0"/>
                </a:solidFill>
                <a:latin typeface="Tomorrow" pitchFamily="34" charset="0"/>
                <a:ea typeface="Tomorrow" pitchFamily="34" charset="-122"/>
                <a:cs typeface="Tomorrow" pitchFamily="34" charset="-120"/>
              </a:rPr>
              <a:t>Trend-based detection</a:t>
            </a:r>
            <a:r>
              <a:rPr lang="en-US" sz="1500" dirty="0">
                <a:solidFill>
                  <a:srgbClr val="C9C9C0"/>
                </a:solidFill>
                <a:latin typeface="Tomorrow" pitchFamily="34" charset="0"/>
                <a:ea typeface="Tomorrow" pitchFamily="34" charset="-122"/>
                <a:cs typeface="Tomorrow" pitchFamily="34" charset="-120"/>
              </a:rPr>
              <a:t> — deterioration over time, not just one bad night</a:t>
            </a:r>
            <a:endParaRPr lang="en-US" sz="1500" dirty="0"/>
          </a:p>
        </p:txBody>
      </p:sp>
      <p:sp>
        <p:nvSpPr>
          <p:cNvPr id="14" name="Shape 12"/>
          <p:cNvSpPr/>
          <p:nvPr/>
        </p:nvSpPr>
        <p:spPr>
          <a:xfrm>
            <a:off x="766167" y="6327934"/>
            <a:ext cx="6315432" cy="1104543"/>
          </a:xfrm>
          <a:prstGeom prst="roundRect">
            <a:avLst>
              <a:gd name="adj" fmla="val 2601"/>
            </a:avLst>
          </a:prstGeom>
          <a:solidFill>
            <a:srgbClr val="272725"/>
          </a:solidFill>
          <a:ln/>
        </p:spPr>
      </p:sp>
      <p:pic>
        <p:nvPicPr>
          <p:cNvPr id="15" name="Image 0" descr="preencoded.png"/>
          <p:cNvPicPr>
            <a:picLocks noChangeAspect="1"/>
          </p:cNvPicPr>
          <p:nvPr/>
        </p:nvPicPr>
        <p:blipFill>
          <a:blip r:embed="rId3"/>
          <a:stretch>
            <a:fillRect/>
          </a:stretch>
        </p:blipFill>
        <p:spPr>
          <a:xfrm>
            <a:off x="957620" y="6620708"/>
            <a:ext cx="239435" cy="191453"/>
          </a:xfrm>
          <a:prstGeom prst="rect">
            <a:avLst/>
          </a:prstGeom>
        </p:spPr>
      </p:pic>
      <p:sp>
        <p:nvSpPr>
          <p:cNvPr id="16" name="Text 13"/>
          <p:cNvSpPr/>
          <p:nvPr/>
        </p:nvSpPr>
        <p:spPr>
          <a:xfrm>
            <a:off x="1388507" y="6560582"/>
            <a:ext cx="5501640" cy="609838"/>
          </a:xfrm>
          <a:prstGeom prst="rect">
            <a:avLst/>
          </a:prstGeom>
          <a:noFill/>
          <a:ln/>
        </p:spPr>
        <p:txBody>
          <a:bodyPr wrap="square" lIns="0" tIns="0" rIns="0" bIns="0" rtlCol="0" anchor="t"/>
          <a:lstStyle/>
          <a:p>
            <a:pPr marL="0" indent="0" algn="l">
              <a:lnSpc>
                <a:spcPts val="2350"/>
              </a:lnSpc>
              <a:buNone/>
            </a:pPr>
            <a:r>
              <a:rPr lang="en-US" sz="1500" dirty="0">
                <a:solidFill>
                  <a:srgbClr val="000000"/>
                </a:solidFill>
                <a:latin typeface="Tomorrow" pitchFamily="34" charset="0"/>
                <a:ea typeface="Tomorrow" pitchFamily="34" charset="-122"/>
                <a:cs typeface="Tomorrow" pitchFamily="34" charset="-120"/>
              </a:rPr>
              <a:t>🚨</a:t>
            </a:r>
            <a:r>
              <a:rPr lang="en-US" sz="1500" dirty="0">
                <a:solidFill>
                  <a:srgbClr val="FFFFFF"/>
                </a:solidFill>
                <a:latin typeface="Tomorrow" pitchFamily="34" charset="0"/>
                <a:ea typeface="Tomorrow" pitchFamily="34" charset="-122"/>
                <a:cs typeface="Tomorrow" pitchFamily="34" charset="-120"/>
              </a:rPr>
              <a:t> </a:t>
            </a:r>
            <a:r>
              <a:rPr lang="en-US" sz="1500" b="1" dirty="0">
                <a:solidFill>
                  <a:srgbClr val="FFFFFF"/>
                </a:solidFill>
                <a:latin typeface="Tomorrow" pitchFamily="34" charset="0"/>
                <a:ea typeface="Tomorrow" pitchFamily="34" charset="-122"/>
                <a:cs typeface="Tomorrow" pitchFamily="34" charset="-120"/>
              </a:rPr>
              <a:t>Alert UI:</a:t>
            </a:r>
            <a:r>
              <a:rPr lang="en-US" sz="1500" dirty="0">
                <a:solidFill>
                  <a:srgbClr val="FFFFFF"/>
                </a:solidFill>
                <a:latin typeface="Tomorrow" pitchFamily="34" charset="0"/>
                <a:ea typeface="Tomorrow" pitchFamily="34" charset="-122"/>
                <a:cs typeface="Tomorrow" pitchFamily="34" charset="-120"/>
              </a:rPr>
              <a:t> "</a:t>
            </a:r>
            <a:r>
              <a:rPr lang="en-US" sz="1500" dirty="0">
                <a:solidFill>
                  <a:srgbClr val="000000"/>
                </a:solidFill>
                <a:latin typeface="Tomorrow" pitchFamily="34" charset="0"/>
                <a:ea typeface="Tomorrow" pitchFamily="34" charset="-122"/>
                <a:cs typeface="Tomorrow" pitchFamily="34" charset="-120"/>
              </a:rPr>
              <a:t>⚠</a:t>
            </a:r>
            <a:r>
              <a:rPr lang="en-US" sz="1500" dirty="0">
                <a:solidFill>
                  <a:srgbClr val="FFFFFF"/>
                </a:solidFill>
                <a:latin typeface="Tomorrow" pitchFamily="34" charset="0"/>
                <a:ea typeface="Tomorrow" pitchFamily="34" charset="-122"/>
                <a:cs typeface="Tomorrow" pitchFamily="34" charset="-120"/>
              </a:rPr>
              <a:t> High Burnout Risk Detected — Recovery day recommended this weekend."</a:t>
            </a:r>
            <a:endParaRPr lang="en-US" sz="1500" dirty="0"/>
          </a:p>
        </p:txBody>
      </p:sp>
      <p:sp>
        <p:nvSpPr>
          <p:cNvPr id="17" name="Text 14"/>
          <p:cNvSpPr/>
          <p:nvPr/>
        </p:nvSpPr>
        <p:spPr>
          <a:xfrm>
            <a:off x="7556421" y="1649730"/>
            <a:ext cx="3241119" cy="314444"/>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Tomorrow Semi Bold" pitchFamily="34" charset="0"/>
                <a:ea typeface="Tomorrow Semi Bold" pitchFamily="34" charset="-122"/>
                <a:cs typeface="Tomorrow Semi Bold" pitchFamily="34" charset="-120"/>
              </a:rPr>
              <a:t>🤖</a:t>
            </a:r>
            <a:r>
              <a:rPr lang="en-US" sz="1850" dirty="0">
                <a:solidFill>
                  <a:srgbClr val="EDEDE8"/>
                </a:solidFill>
                <a:latin typeface="Tomorrow Semi Bold" pitchFamily="34" charset="0"/>
                <a:ea typeface="Tomorrow Semi Bold" pitchFamily="34" charset="-122"/>
                <a:cs typeface="Tomorrow Semi Bold" pitchFamily="34" charset="-120"/>
              </a:rPr>
              <a:t> Predictive Insight Layer</a:t>
            </a:r>
            <a:endParaRPr lang="en-US" sz="1850" dirty="0"/>
          </a:p>
        </p:txBody>
      </p:sp>
      <p:sp>
        <p:nvSpPr>
          <p:cNvPr id="18" name="Text 15"/>
          <p:cNvSpPr/>
          <p:nvPr/>
        </p:nvSpPr>
        <p:spPr>
          <a:xfrm>
            <a:off x="7556421" y="2148959"/>
            <a:ext cx="6315432" cy="602218"/>
          </a:xfrm>
          <a:prstGeom prst="rect">
            <a:avLst/>
          </a:prstGeom>
          <a:noFill/>
          <a:ln/>
        </p:spPr>
        <p:txBody>
          <a:bodyPr wrap="square" lIns="0" tIns="0" rIns="0" bIns="0" rtlCol="0" anchor="t"/>
          <a:lstStyle/>
          <a:p>
            <a:pPr marL="0" indent="0" algn="l">
              <a:lnSpc>
                <a:spcPts val="2350"/>
              </a:lnSpc>
              <a:buNone/>
            </a:pPr>
            <a:r>
              <a:rPr lang="en-US" sz="1500" dirty="0">
                <a:solidFill>
                  <a:srgbClr val="C9C9C0"/>
                </a:solidFill>
                <a:latin typeface="Tomorrow" pitchFamily="34" charset="0"/>
                <a:ea typeface="Tomorrow" pitchFamily="34" charset="-122"/>
                <a:cs typeface="Tomorrow" pitchFamily="34" charset="-120"/>
              </a:rPr>
              <a:t>Our AI layer doesn't just react — it </a:t>
            </a:r>
            <a:r>
              <a:rPr lang="en-US" sz="1500" b="1" dirty="0">
                <a:solidFill>
                  <a:srgbClr val="C9C9C0"/>
                </a:solidFill>
                <a:latin typeface="Tomorrow" pitchFamily="34" charset="0"/>
                <a:ea typeface="Tomorrow" pitchFamily="34" charset="-122"/>
                <a:cs typeface="Tomorrow" pitchFamily="34" charset="-120"/>
              </a:rPr>
              <a:t>predicts</a:t>
            </a:r>
            <a:r>
              <a:rPr lang="en-US" sz="1500" dirty="0">
                <a:solidFill>
                  <a:srgbClr val="C9C9C0"/>
                </a:solidFill>
                <a:latin typeface="Tomorrow" pitchFamily="34" charset="0"/>
                <a:ea typeface="Tomorrow" pitchFamily="34" charset="-122"/>
                <a:cs typeface="Tomorrow" pitchFamily="34" charset="-120"/>
              </a:rPr>
              <a:t>. By analyzing multi-day trends, SleepWise identifies:</a:t>
            </a:r>
            <a:endParaRPr lang="en-US" sz="1500" dirty="0"/>
          </a:p>
        </p:txBody>
      </p:sp>
      <p:sp>
        <p:nvSpPr>
          <p:cNvPr id="19" name="Shape 16"/>
          <p:cNvSpPr/>
          <p:nvPr/>
        </p:nvSpPr>
        <p:spPr>
          <a:xfrm>
            <a:off x="7556421" y="2959060"/>
            <a:ext cx="430887" cy="430887"/>
          </a:xfrm>
          <a:prstGeom prst="roundRect">
            <a:avLst>
              <a:gd name="adj" fmla="val 6668"/>
            </a:avLst>
          </a:prstGeom>
          <a:solidFill>
            <a:srgbClr val="3C3C3A"/>
          </a:solidFill>
          <a:ln/>
        </p:spPr>
      </p:sp>
      <p:sp>
        <p:nvSpPr>
          <p:cNvPr id="20" name="Text 17"/>
          <p:cNvSpPr/>
          <p:nvPr/>
        </p:nvSpPr>
        <p:spPr>
          <a:xfrm>
            <a:off x="7628156" y="2994898"/>
            <a:ext cx="287298" cy="359092"/>
          </a:xfrm>
          <a:prstGeom prst="rect">
            <a:avLst/>
          </a:prstGeom>
          <a:noFill/>
          <a:ln/>
        </p:spPr>
        <p:txBody>
          <a:bodyPr wrap="none" lIns="0" tIns="0" rIns="0" bIns="0" rtlCol="0" anchor="t"/>
          <a:lstStyle/>
          <a:p>
            <a:pPr marL="0" indent="0" algn="ctr">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1</a:t>
            </a:r>
            <a:endParaRPr lang="en-US" sz="2250" dirty="0"/>
          </a:p>
        </p:txBody>
      </p:sp>
      <p:sp>
        <p:nvSpPr>
          <p:cNvPr id="21" name="Text 18"/>
          <p:cNvSpPr/>
          <p:nvPr/>
        </p:nvSpPr>
        <p:spPr>
          <a:xfrm>
            <a:off x="8172093" y="3021211"/>
            <a:ext cx="5699760" cy="301109"/>
          </a:xfrm>
          <a:prstGeom prst="rect">
            <a:avLst/>
          </a:prstGeom>
          <a:noFill/>
          <a:ln/>
        </p:spPr>
        <p:txBody>
          <a:bodyPr wrap="none" lIns="0" tIns="0" rIns="0" bIns="0" rtlCol="0" anchor="t"/>
          <a:lstStyle/>
          <a:p>
            <a:pPr marL="0" indent="0" algn="l">
              <a:lnSpc>
                <a:spcPts val="2350"/>
              </a:lnSpc>
              <a:buNone/>
            </a:pPr>
            <a:r>
              <a:rPr lang="en-US" sz="1500" dirty="0">
                <a:solidFill>
                  <a:srgbClr val="C9C9C0"/>
                </a:solidFill>
                <a:latin typeface="Tomorrow" pitchFamily="34" charset="0"/>
                <a:ea typeface="Tomorrow" pitchFamily="34" charset="-122"/>
                <a:cs typeface="Tomorrow" pitchFamily="34" charset="-120"/>
              </a:rPr>
              <a:t>Deteriorating sleep patterns before they become critical</a:t>
            </a:r>
            <a:endParaRPr lang="en-US" sz="1500" dirty="0"/>
          </a:p>
        </p:txBody>
      </p:sp>
      <p:sp>
        <p:nvSpPr>
          <p:cNvPr id="22" name="Shape 19"/>
          <p:cNvSpPr/>
          <p:nvPr/>
        </p:nvSpPr>
        <p:spPr>
          <a:xfrm>
            <a:off x="7556421" y="3759637"/>
            <a:ext cx="430887" cy="430887"/>
          </a:xfrm>
          <a:prstGeom prst="roundRect">
            <a:avLst>
              <a:gd name="adj" fmla="val 6668"/>
            </a:avLst>
          </a:prstGeom>
          <a:solidFill>
            <a:srgbClr val="3C3C3A"/>
          </a:solidFill>
          <a:ln/>
        </p:spPr>
      </p:sp>
      <p:sp>
        <p:nvSpPr>
          <p:cNvPr id="23" name="Text 20"/>
          <p:cNvSpPr/>
          <p:nvPr/>
        </p:nvSpPr>
        <p:spPr>
          <a:xfrm>
            <a:off x="7628156" y="3795474"/>
            <a:ext cx="287298" cy="359092"/>
          </a:xfrm>
          <a:prstGeom prst="rect">
            <a:avLst/>
          </a:prstGeom>
          <a:noFill/>
          <a:ln/>
        </p:spPr>
        <p:txBody>
          <a:bodyPr wrap="none" lIns="0" tIns="0" rIns="0" bIns="0" rtlCol="0" anchor="t"/>
          <a:lstStyle/>
          <a:p>
            <a:pPr marL="0" indent="0" algn="ctr">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2</a:t>
            </a:r>
            <a:endParaRPr lang="en-US" sz="2250" dirty="0"/>
          </a:p>
        </p:txBody>
      </p:sp>
      <p:sp>
        <p:nvSpPr>
          <p:cNvPr id="24" name="Text 21"/>
          <p:cNvSpPr/>
          <p:nvPr/>
        </p:nvSpPr>
        <p:spPr>
          <a:xfrm>
            <a:off x="8172093" y="3821787"/>
            <a:ext cx="5699760" cy="301109"/>
          </a:xfrm>
          <a:prstGeom prst="rect">
            <a:avLst/>
          </a:prstGeom>
          <a:noFill/>
          <a:ln/>
        </p:spPr>
        <p:txBody>
          <a:bodyPr wrap="none" lIns="0" tIns="0" rIns="0" bIns="0" rtlCol="0" anchor="t"/>
          <a:lstStyle/>
          <a:p>
            <a:pPr marL="0" indent="0" algn="l">
              <a:lnSpc>
                <a:spcPts val="2350"/>
              </a:lnSpc>
              <a:buNone/>
            </a:pPr>
            <a:r>
              <a:rPr lang="en-US" sz="1500" dirty="0">
                <a:solidFill>
                  <a:srgbClr val="C9C9C0"/>
                </a:solidFill>
                <a:latin typeface="Tomorrow" pitchFamily="34" charset="0"/>
                <a:ea typeface="Tomorrow" pitchFamily="34" charset="-122"/>
                <a:cs typeface="Tomorrow" pitchFamily="34" charset="-120"/>
              </a:rPr>
              <a:t>Sleep debt accumulation across the academic week</a:t>
            </a:r>
            <a:endParaRPr lang="en-US" sz="1500" dirty="0"/>
          </a:p>
        </p:txBody>
      </p:sp>
      <p:sp>
        <p:nvSpPr>
          <p:cNvPr id="25" name="Shape 22"/>
          <p:cNvSpPr/>
          <p:nvPr/>
        </p:nvSpPr>
        <p:spPr>
          <a:xfrm>
            <a:off x="7556421" y="4560213"/>
            <a:ext cx="430887" cy="430887"/>
          </a:xfrm>
          <a:prstGeom prst="roundRect">
            <a:avLst>
              <a:gd name="adj" fmla="val 6668"/>
            </a:avLst>
          </a:prstGeom>
          <a:solidFill>
            <a:srgbClr val="3C3C3A"/>
          </a:solidFill>
          <a:ln/>
        </p:spPr>
      </p:sp>
      <p:sp>
        <p:nvSpPr>
          <p:cNvPr id="26" name="Text 23"/>
          <p:cNvSpPr/>
          <p:nvPr/>
        </p:nvSpPr>
        <p:spPr>
          <a:xfrm>
            <a:off x="7628156" y="4596051"/>
            <a:ext cx="287298" cy="359092"/>
          </a:xfrm>
          <a:prstGeom prst="rect">
            <a:avLst/>
          </a:prstGeom>
          <a:noFill/>
          <a:ln/>
        </p:spPr>
        <p:txBody>
          <a:bodyPr wrap="none" lIns="0" tIns="0" rIns="0" bIns="0" rtlCol="0" anchor="t"/>
          <a:lstStyle/>
          <a:p>
            <a:pPr marL="0" indent="0" algn="ctr">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3</a:t>
            </a:r>
            <a:endParaRPr lang="en-US" sz="2250" dirty="0"/>
          </a:p>
        </p:txBody>
      </p:sp>
      <p:sp>
        <p:nvSpPr>
          <p:cNvPr id="27" name="Text 24"/>
          <p:cNvSpPr/>
          <p:nvPr/>
        </p:nvSpPr>
        <p:spPr>
          <a:xfrm>
            <a:off x="8172093" y="4622363"/>
            <a:ext cx="5699760" cy="301109"/>
          </a:xfrm>
          <a:prstGeom prst="rect">
            <a:avLst/>
          </a:prstGeom>
          <a:noFill/>
          <a:ln/>
        </p:spPr>
        <p:txBody>
          <a:bodyPr wrap="none" lIns="0" tIns="0" rIns="0" bIns="0" rtlCol="0" anchor="t"/>
          <a:lstStyle/>
          <a:p>
            <a:pPr marL="0" indent="0" algn="l">
              <a:lnSpc>
                <a:spcPts val="2350"/>
              </a:lnSpc>
              <a:buNone/>
            </a:pPr>
            <a:r>
              <a:rPr lang="en-US" sz="1500" dirty="0">
                <a:solidFill>
                  <a:srgbClr val="C9C9C0"/>
                </a:solidFill>
                <a:latin typeface="Tomorrow" pitchFamily="34" charset="0"/>
                <a:ea typeface="Tomorrow" pitchFamily="34" charset="-122"/>
                <a:cs typeface="Tomorrow" pitchFamily="34" charset="-120"/>
              </a:rPr>
              <a:t>Burnout probability — </a:t>
            </a:r>
            <a:r>
              <a:rPr lang="en-US" sz="1500" b="1" dirty="0">
                <a:solidFill>
                  <a:srgbClr val="C9C9C0"/>
                </a:solidFill>
                <a:latin typeface="Tomorrow" pitchFamily="34" charset="0"/>
                <a:ea typeface="Tomorrow" pitchFamily="34" charset="-122"/>
                <a:cs typeface="Tomorrow" pitchFamily="34" charset="-120"/>
              </a:rPr>
              <a:t>before it happens</a:t>
            </a:r>
            <a:endParaRPr lang="en-US" sz="1500" dirty="0"/>
          </a:p>
        </p:txBody>
      </p:sp>
      <p:sp>
        <p:nvSpPr>
          <p:cNvPr id="28" name="Shape 25"/>
          <p:cNvSpPr/>
          <p:nvPr/>
        </p:nvSpPr>
        <p:spPr>
          <a:xfrm>
            <a:off x="7556421" y="5360789"/>
            <a:ext cx="430887" cy="430887"/>
          </a:xfrm>
          <a:prstGeom prst="roundRect">
            <a:avLst>
              <a:gd name="adj" fmla="val 6668"/>
            </a:avLst>
          </a:prstGeom>
          <a:solidFill>
            <a:srgbClr val="3C3C3A"/>
          </a:solidFill>
          <a:ln/>
        </p:spPr>
      </p:sp>
      <p:sp>
        <p:nvSpPr>
          <p:cNvPr id="29" name="Text 26"/>
          <p:cNvSpPr/>
          <p:nvPr/>
        </p:nvSpPr>
        <p:spPr>
          <a:xfrm>
            <a:off x="7628156" y="5396627"/>
            <a:ext cx="287298" cy="359092"/>
          </a:xfrm>
          <a:prstGeom prst="rect">
            <a:avLst/>
          </a:prstGeom>
          <a:noFill/>
          <a:ln/>
        </p:spPr>
        <p:txBody>
          <a:bodyPr wrap="none" lIns="0" tIns="0" rIns="0" bIns="0" rtlCol="0" anchor="t"/>
          <a:lstStyle/>
          <a:p>
            <a:pPr marL="0" indent="0" algn="ctr">
              <a:lnSpc>
                <a:spcPts val="2250"/>
              </a:lnSpc>
              <a:buNone/>
            </a:pPr>
            <a:r>
              <a:rPr lang="en-US" sz="2250" dirty="0">
                <a:solidFill>
                  <a:srgbClr val="C9C9C0"/>
                </a:solidFill>
                <a:latin typeface="Tomorrow Semi Bold" pitchFamily="34" charset="0"/>
                <a:ea typeface="Tomorrow Semi Bold" pitchFamily="34" charset="-122"/>
                <a:cs typeface="Tomorrow Semi Bold" pitchFamily="34" charset="-120"/>
              </a:rPr>
              <a:t>4</a:t>
            </a:r>
            <a:endParaRPr lang="en-US" sz="2250" dirty="0"/>
          </a:p>
        </p:txBody>
      </p:sp>
      <p:sp>
        <p:nvSpPr>
          <p:cNvPr id="30" name="Text 27"/>
          <p:cNvSpPr/>
          <p:nvPr/>
        </p:nvSpPr>
        <p:spPr>
          <a:xfrm>
            <a:off x="8172093" y="5422940"/>
            <a:ext cx="5699760" cy="301109"/>
          </a:xfrm>
          <a:prstGeom prst="rect">
            <a:avLst/>
          </a:prstGeom>
          <a:noFill/>
          <a:ln/>
        </p:spPr>
        <p:txBody>
          <a:bodyPr wrap="none" lIns="0" tIns="0" rIns="0" bIns="0" rtlCol="0" anchor="t"/>
          <a:lstStyle/>
          <a:p>
            <a:pPr marL="0" indent="0" algn="l">
              <a:lnSpc>
                <a:spcPts val="2350"/>
              </a:lnSpc>
              <a:buNone/>
            </a:pPr>
            <a:r>
              <a:rPr lang="en-US" sz="1500" dirty="0">
                <a:solidFill>
                  <a:srgbClr val="C9C9C0"/>
                </a:solidFill>
                <a:latin typeface="Tomorrow" pitchFamily="34" charset="0"/>
                <a:ea typeface="Tomorrow" pitchFamily="34" charset="-122"/>
                <a:cs typeface="Tomorrow" pitchFamily="34" charset="-120"/>
              </a:rPr>
              <a:t>Optimal recovery day suggestions to reset the cycle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8022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Smart Sleep Cycle Optimization</a:t>
            </a:r>
            <a:endParaRPr lang="en-US" sz="3900" dirty="0"/>
          </a:p>
        </p:txBody>
      </p:sp>
      <p:sp>
        <p:nvSpPr>
          <p:cNvPr id="4" name="Text 1"/>
          <p:cNvSpPr/>
          <p:nvPr/>
        </p:nvSpPr>
        <p:spPr>
          <a:xfrm>
            <a:off x="793790" y="2418040"/>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Not all sleep is equal. SleepWise leverages </a:t>
            </a:r>
            <a:r>
              <a:rPr lang="en-US" sz="1550" b="1" dirty="0">
                <a:solidFill>
                  <a:srgbClr val="C9C9C0"/>
                </a:solidFill>
                <a:latin typeface="Tomorrow" pitchFamily="34" charset="0"/>
                <a:ea typeface="Tomorrow" pitchFamily="34" charset="-122"/>
                <a:cs typeface="Tomorrow" pitchFamily="34" charset="-120"/>
              </a:rPr>
              <a:t>90-minute sleep cycle science</a:t>
            </a:r>
            <a:r>
              <a:rPr lang="en-US" sz="1550" dirty="0">
                <a:solidFill>
                  <a:srgbClr val="C9C9C0"/>
                </a:solidFill>
                <a:latin typeface="Tomorrow" pitchFamily="34" charset="0"/>
                <a:ea typeface="Tomorrow" pitchFamily="34" charset="-122"/>
                <a:cs typeface="Tomorrow" pitchFamily="34" charset="-120"/>
              </a:rPr>
              <a:t> to recommend wake times that leave students feeling genuinely rested — not groggy.</a:t>
            </a:r>
            <a:endParaRPr lang="en-US" sz="1550" dirty="0"/>
          </a:p>
        </p:txBody>
      </p:sp>
      <p:sp>
        <p:nvSpPr>
          <p:cNvPr id="5" name="Shape 2"/>
          <p:cNvSpPr/>
          <p:nvPr/>
        </p:nvSpPr>
        <p:spPr>
          <a:xfrm>
            <a:off x="793790" y="3593902"/>
            <a:ext cx="3679031" cy="2096095"/>
          </a:xfrm>
          <a:prstGeom prst="roundRect">
            <a:avLst>
              <a:gd name="adj" fmla="val 1420"/>
            </a:avLst>
          </a:prstGeom>
          <a:solidFill>
            <a:srgbClr val="3C3C3A"/>
          </a:solidFill>
          <a:ln/>
        </p:spPr>
      </p:sp>
      <p:sp>
        <p:nvSpPr>
          <p:cNvPr id="6" name="Text 3"/>
          <p:cNvSpPr/>
          <p:nvPr/>
        </p:nvSpPr>
        <p:spPr>
          <a:xfrm>
            <a:off x="992148" y="37922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The 90-Min Cycle</a:t>
            </a:r>
            <a:endParaRPr lang="en-US" sz="1950" dirty="0"/>
          </a:p>
        </p:txBody>
      </p:sp>
      <p:sp>
        <p:nvSpPr>
          <p:cNvPr id="7" name="Text 4"/>
          <p:cNvSpPr/>
          <p:nvPr/>
        </p:nvSpPr>
        <p:spPr>
          <a:xfrm>
            <a:off x="992148" y="4221480"/>
            <a:ext cx="3282315" cy="127015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Each complete sleep cycle lasts ~90 minutes. Waking mid-cycle causes sleep inertia and fatigue — even after 8 hours.</a:t>
            </a:r>
            <a:endParaRPr lang="en-US" sz="1550" dirty="0"/>
          </a:p>
        </p:txBody>
      </p:sp>
      <p:sp>
        <p:nvSpPr>
          <p:cNvPr id="8" name="Shape 5"/>
          <p:cNvSpPr/>
          <p:nvPr/>
        </p:nvSpPr>
        <p:spPr>
          <a:xfrm>
            <a:off x="4671179" y="3593902"/>
            <a:ext cx="3679031" cy="2096095"/>
          </a:xfrm>
          <a:prstGeom prst="roundRect">
            <a:avLst>
              <a:gd name="adj" fmla="val 1420"/>
            </a:avLst>
          </a:prstGeom>
          <a:solidFill>
            <a:srgbClr val="3C3C3A"/>
          </a:solidFill>
          <a:ln/>
        </p:spPr>
      </p:sp>
      <p:sp>
        <p:nvSpPr>
          <p:cNvPr id="9" name="Text 6"/>
          <p:cNvSpPr/>
          <p:nvPr/>
        </p:nvSpPr>
        <p:spPr>
          <a:xfrm>
            <a:off x="4869537" y="37922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Optimal Durations</a:t>
            </a:r>
            <a:endParaRPr lang="en-US" sz="1950" dirty="0"/>
          </a:p>
        </p:txBody>
      </p:sp>
      <p:sp>
        <p:nvSpPr>
          <p:cNvPr id="10" name="Text 7"/>
          <p:cNvSpPr/>
          <p:nvPr/>
        </p:nvSpPr>
        <p:spPr>
          <a:xfrm>
            <a:off x="4869537" y="4221480"/>
            <a:ext cx="3282315" cy="952619"/>
          </a:xfrm>
          <a:prstGeom prst="rect">
            <a:avLst/>
          </a:prstGeom>
          <a:noFill/>
          <a:ln/>
        </p:spPr>
        <p:txBody>
          <a:bodyPr wrap="square" lIns="0" tIns="0" rIns="0" bIns="0" rtlCol="0" anchor="t"/>
          <a:lstStyle/>
          <a:p>
            <a:pPr marL="0" indent="0" algn="l">
              <a:lnSpc>
                <a:spcPts val="2500"/>
              </a:lnSpc>
              <a:buNone/>
            </a:pPr>
            <a:r>
              <a:rPr lang="en-US" sz="1550" b="1" dirty="0">
                <a:solidFill>
                  <a:srgbClr val="C9C9C0"/>
                </a:solidFill>
                <a:latin typeface="Tomorrow" pitchFamily="34" charset="0"/>
                <a:ea typeface="Tomorrow" pitchFamily="34" charset="-122"/>
                <a:cs typeface="Tomorrow" pitchFamily="34" charset="-120"/>
              </a:rPr>
              <a:t>7.5 hours</a:t>
            </a:r>
            <a:r>
              <a:rPr lang="en-US" sz="1550" dirty="0">
                <a:solidFill>
                  <a:srgbClr val="C9C9C0"/>
                </a:solidFill>
                <a:latin typeface="Tomorrow" pitchFamily="34" charset="0"/>
                <a:ea typeface="Tomorrow" pitchFamily="34" charset="-122"/>
                <a:cs typeface="Tomorrow" pitchFamily="34" charset="-120"/>
              </a:rPr>
              <a:t> (5 cycles) or </a:t>
            </a:r>
            <a:r>
              <a:rPr lang="en-US" sz="1550" b="1" dirty="0">
                <a:solidFill>
                  <a:srgbClr val="C9C9C0"/>
                </a:solidFill>
                <a:latin typeface="Tomorrow" pitchFamily="34" charset="0"/>
                <a:ea typeface="Tomorrow" pitchFamily="34" charset="-122"/>
                <a:cs typeface="Tomorrow" pitchFamily="34" charset="-120"/>
              </a:rPr>
              <a:t>9 hours</a:t>
            </a:r>
            <a:r>
              <a:rPr lang="en-US" sz="1550" dirty="0">
                <a:solidFill>
                  <a:srgbClr val="C9C9C0"/>
                </a:solidFill>
                <a:latin typeface="Tomorrow" pitchFamily="34" charset="0"/>
                <a:ea typeface="Tomorrow" pitchFamily="34" charset="-122"/>
                <a:cs typeface="Tomorrow" pitchFamily="34" charset="-120"/>
              </a:rPr>
              <a:t> (6 cycles) are the sweet spots for full cognitive recovery.</a:t>
            </a:r>
            <a:endParaRPr lang="en-US" sz="1550" dirty="0"/>
          </a:p>
        </p:txBody>
      </p:sp>
      <p:sp>
        <p:nvSpPr>
          <p:cNvPr id="11" name="Shape 8"/>
          <p:cNvSpPr/>
          <p:nvPr/>
        </p:nvSpPr>
        <p:spPr>
          <a:xfrm>
            <a:off x="793790" y="5888355"/>
            <a:ext cx="7556421" cy="1461016"/>
          </a:xfrm>
          <a:prstGeom prst="roundRect">
            <a:avLst>
              <a:gd name="adj" fmla="val 2038"/>
            </a:avLst>
          </a:prstGeom>
          <a:solidFill>
            <a:srgbClr val="3C3C3A"/>
          </a:solidFill>
          <a:ln/>
        </p:spPr>
      </p:sp>
      <p:sp>
        <p:nvSpPr>
          <p:cNvPr id="12" name="Text 9"/>
          <p:cNvSpPr/>
          <p:nvPr/>
        </p:nvSpPr>
        <p:spPr>
          <a:xfrm>
            <a:off x="992148" y="6086713"/>
            <a:ext cx="3008590"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Wake Time Suggestions</a:t>
            </a:r>
            <a:endParaRPr lang="en-US" sz="1950" dirty="0"/>
          </a:p>
        </p:txBody>
      </p:sp>
      <p:sp>
        <p:nvSpPr>
          <p:cNvPr id="13" name="Text 10"/>
          <p:cNvSpPr/>
          <p:nvPr/>
        </p:nvSpPr>
        <p:spPr>
          <a:xfrm>
            <a:off x="992148" y="6515933"/>
            <a:ext cx="7159704"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If you sleep at 12:00 AM, SleepWise recommends waking at </a:t>
            </a:r>
            <a:r>
              <a:rPr lang="en-US" sz="1550" b="1" dirty="0">
                <a:solidFill>
                  <a:srgbClr val="C9C9C0"/>
                </a:solidFill>
                <a:latin typeface="Tomorrow" pitchFamily="34" charset="0"/>
                <a:ea typeface="Tomorrow" pitchFamily="34" charset="-122"/>
                <a:cs typeface="Tomorrow" pitchFamily="34" charset="-120"/>
              </a:rPr>
              <a:t>7:30 AM or 9:00 AM</a:t>
            </a:r>
            <a:r>
              <a:rPr lang="en-US" sz="1550" dirty="0">
                <a:solidFill>
                  <a:srgbClr val="C9C9C0"/>
                </a:solidFill>
                <a:latin typeface="Tomorrow" pitchFamily="34" charset="0"/>
                <a:ea typeface="Tomorrow" pitchFamily="34" charset="-122"/>
                <a:cs typeface="Tomorrow" pitchFamily="34" charset="-120"/>
              </a:rPr>
              <a:t> — never 8:00 AM.</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5325" y="563166"/>
            <a:ext cx="4346138" cy="543163"/>
          </a:xfrm>
          <a:prstGeom prst="rect">
            <a:avLst/>
          </a:prstGeom>
          <a:noFill/>
          <a:ln/>
        </p:spPr>
        <p:txBody>
          <a:bodyPr wrap="none" lIns="0" tIns="0" rIns="0" bIns="0" rtlCol="0" anchor="t"/>
          <a:lstStyle/>
          <a:p>
            <a:pPr marL="0" indent="0" algn="l">
              <a:lnSpc>
                <a:spcPts val="4250"/>
              </a:lnSpc>
              <a:buNone/>
            </a:pPr>
            <a:r>
              <a:rPr lang="en-US" sz="3400" dirty="0">
                <a:solidFill>
                  <a:srgbClr val="EDEDE8"/>
                </a:solidFill>
                <a:latin typeface="Tomorrow Semi Bold" pitchFamily="34" charset="0"/>
                <a:ea typeface="Tomorrow Semi Bold" pitchFamily="34" charset="-122"/>
                <a:cs typeface="Tomorrow Semi Bold" pitchFamily="34" charset="-120"/>
              </a:rPr>
              <a:t>Live Demo Flow</a:t>
            </a:r>
            <a:endParaRPr lang="en-US" sz="3400" dirty="0"/>
          </a:p>
        </p:txBody>
      </p:sp>
      <p:sp>
        <p:nvSpPr>
          <p:cNvPr id="3" name="Text 1"/>
          <p:cNvSpPr/>
          <p:nvPr/>
        </p:nvSpPr>
        <p:spPr>
          <a:xfrm>
            <a:off x="695325" y="1410772"/>
            <a:ext cx="13239750" cy="260866"/>
          </a:xfrm>
          <a:prstGeom prst="rect">
            <a:avLst/>
          </a:prstGeom>
          <a:noFill/>
          <a:ln/>
        </p:spPr>
        <p:txBody>
          <a:bodyPr wrap="non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Experience SleepWise in five seamless steps — from data entry to actionable insight in under 60 seconds.</a:t>
            </a:r>
            <a:endParaRPr lang="en-US" sz="1350" dirty="0"/>
          </a:p>
        </p:txBody>
      </p:sp>
      <p:sp>
        <p:nvSpPr>
          <p:cNvPr id="4" name="Shape 2"/>
          <p:cNvSpPr/>
          <p:nvPr/>
        </p:nvSpPr>
        <p:spPr>
          <a:xfrm>
            <a:off x="695325" y="1842849"/>
            <a:ext cx="695325" cy="1042988"/>
          </a:xfrm>
          <a:prstGeom prst="roundRect">
            <a:avLst>
              <a:gd name="adj" fmla="val 360032"/>
            </a:avLst>
          </a:prstGeom>
          <a:solidFill>
            <a:srgbClr val="3C3C3A"/>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614" y="2233851"/>
            <a:ext cx="260747" cy="260747"/>
          </a:xfrm>
          <a:prstGeom prst="rect">
            <a:avLst/>
          </a:prstGeom>
        </p:spPr>
      </p:pic>
      <p:sp>
        <p:nvSpPr>
          <p:cNvPr id="6" name="Text 3"/>
          <p:cNvSpPr/>
          <p:nvPr/>
        </p:nvSpPr>
        <p:spPr>
          <a:xfrm>
            <a:off x="1542812" y="2016681"/>
            <a:ext cx="2173010" cy="271582"/>
          </a:xfrm>
          <a:prstGeom prst="rect">
            <a:avLst/>
          </a:prstGeom>
          <a:noFill/>
          <a:ln/>
        </p:spPr>
        <p:txBody>
          <a:bodyPr wrap="none" lIns="0" tIns="0" rIns="0" bIns="0" rtlCol="0" anchor="t"/>
          <a:lstStyle/>
          <a:p>
            <a:pPr marL="0" indent="0" algn="l">
              <a:lnSpc>
                <a:spcPts val="2100"/>
              </a:lnSpc>
              <a:buNone/>
            </a:pPr>
            <a:r>
              <a:rPr lang="en-US" sz="1700" dirty="0">
                <a:solidFill>
                  <a:srgbClr val="C9C9C0"/>
                </a:solidFill>
                <a:latin typeface="Tomorrow Semi Bold" pitchFamily="34" charset="0"/>
                <a:ea typeface="Tomorrow Semi Bold" pitchFamily="34" charset="-122"/>
                <a:cs typeface="Tomorrow Semi Bold" pitchFamily="34" charset="-120"/>
              </a:rPr>
              <a:t>Enter Data</a:t>
            </a:r>
            <a:endParaRPr lang="en-US" sz="1700" dirty="0"/>
          </a:p>
        </p:txBody>
      </p:sp>
      <p:sp>
        <p:nvSpPr>
          <p:cNvPr id="7" name="Text 4"/>
          <p:cNvSpPr/>
          <p:nvPr/>
        </p:nvSpPr>
        <p:spPr>
          <a:xfrm>
            <a:off x="1542812" y="2379583"/>
            <a:ext cx="12392263" cy="260866"/>
          </a:xfrm>
          <a:prstGeom prst="rect">
            <a:avLst/>
          </a:prstGeom>
          <a:noFill/>
          <a:ln/>
        </p:spPr>
        <p:txBody>
          <a:bodyPr wrap="non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Student logs sleep hours, mood, study time, and stress level</a:t>
            </a:r>
            <a:endParaRPr lang="en-US" sz="1350" dirty="0"/>
          </a:p>
        </p:txBody>
      </p:sp>
      <p:sp>
        <p:nvSpPr>
          <p:cNvPr id="8" name="Shape 5"/>
          <p:cNvSpPr/>
          <p:nvPr/>
        </p:nvSpPr>
        <p:spPr>
          <a:xfrm>
            <a:off x="695325" y="3037999"/>
            <a:ext cx="695325" cy="1042988"/>
          </a:xfrm>
          <a:prstGeom prst="roundRect">
            <a:avLst>
              <a:gd name="adj" fmla="val 360032"/>
            </a:avLst>
          </a:prstGeom>
          <a:solidFill>
            <a:srgbClr val="3C3C3A"/>
          </a:solidFill>
          <a:ln/>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2614" y="3429000"/>
            <a:ext cx="260747" cy="260747"/>
          </a:xfrm>
          <a:prstGeom prst="rect">
            <a:avLst/>
          </a:prstGeom>
        </p:spPr>
      </p:pic>
      <p:sp>
        <p:nvSpPr>
          <p:cNvPr id="10" name="Text 6"/>
          <p:cNvSpPr/>
          <p:nvPr/>
        </p:nvSpPr>
        <p:spPr>
          <a:xfrm>
            <a:off x="1542812" y="3211830"/>
            <a:ext cx="2176343" cy="271582"/>
          </a:xfrm>
          <a:prstGeom prst="rect">
            <a:avLst/>
          </a:prstGeom>
          <a:noFill/>
          <a:ln/>
        </p:spPr>
        <p:txBody>
          <a:bodyPr wrap="none" lIns="0" tIns="0" rIns="0" bIns="0" rtlCol="0" anchor="t"/>
          <a:lstStyle/>
          <a:p>
            <a:pPr marL="0" indent="0" algn="l">
              <a:lnSpc>
                <a:spcPts val="2100"/>
              </a:lnSpc>
              <a:buNone/>
            </a:pPr>
            <a:r>
              <a:rPr lang="en-US" sz="1700" dirty="0">
                <a:solidFill>
                  <a:srgbClr val="C9C9C0"/>
                </a:solidFill>
                <a:latin typeface="Tomorrow Semi Bold" pitchFamily="34" charset="0"/>
                <a:ea typeface="Tomorrow Semi Bold" pitchFamily="34" charset="-122"/>
                <a:cs typeface="Tomorrow Semi Bold" pitchFamily="34" charset="-120"/>
              </a:rPr>
              <a:t>Dashboard Updates</a:t>
            </a:r>
            <a:endParaRPr lang="en-US" sz="1700" dirty="0"/>
          </a:p>
        </p:txBody>
      </p:sp>
      <p:sp>
        <p:nvSpPr>
          <p:cNvPr id="11" name="Text 7"/>
          <p:cNvSpPr/>
          <p:nvPr/>
        </p:nvSpPr>
        <p:spPr>
          <a:xfrm>
            <a:off x="1542812" y="3574733"/>
            <a:ext cx="12392263" cy="260866"/>
          </a:xfrm>
          <a:prstGeom prst="rect">
            <a:avLst/>
          </a:prstGeom>
          <a:noFill/>
          <a:ln/>
        </p:spPr>
        <p:txBody>
          <a:bodyPr wrap="non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Real-time visualization refreshes with new inputs</a:t>
            </a:r>
            <a:endParaRPr lang="en-US" sz="1350" dirty="0"/>
          </a:p>
        </p:txBody>
      </p:sp>
      <p:sp>
        <p:nvSpPr>
          <p:cNvPr id="12" name="Shape 8"/>
          <p:cNvSpPr/>
          <p:nvPr/>
        </p:nvSpPr>
        <p:spPr>
          <a:xfrm>
            <a:off x="695325" y="4233148"/>
            <a:ext cx="695325" cy="1042988"/>
          </a:xfrm>
          <a:prstGeom prst="roundRect">
            <a:avLst>
              <a:gd name="adj" fmla="val 360032"/>
            </a:avLst>
          </a:prstGeom>
          <a:solidFill>
            <a:srgbClr val="3C3C3A"/>
          </a:solidFill>
          <a:ln/>
        </p:spPr>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2614" y="4624149"/>
            <a:ext cx="260747" cy="260747"/>
          </a:xfrm>
          <a:prstGeom prst="rect">
            <a:avLst/>
          </a:prstGeom>
        </p:spPr>
      </p:pic>
      <p:sp>
        <p:nvSpPr>
          <p:cNvPr id="14" name="Text 9"/>
          <p:cNvSpPr/>
          <p:nvPr/>
        </p:nvSpPr>
        <p:spPr>
          <a:xfrm>
            <a:off x="1542812" y="4406979"/>
            <a:ext cx="2509242" cy="271582"/>
          </a:xfrm>
          <a:prstGeom prst="rect">
            <a:avLst/>
          </a:prstGeom>
          <a:noFill/>
          <a:ln/>
        </p:spPr>
        <p:txBody>
          <a:bodyPr wrap="none" lIns="0" tIns="0" rIns="0" bIns="0" rtlCol="0" anchor="t"/>
          <a:lstStyle/>
          <a:p>
            <a:pPr marL="0" indent="0" algn="l">
              <a:lnSpc>
                <a:spcPts val="2100"/>
              </a:lnSpc>
              <a:buNone/>
            </a:pPr>
            <a:r>
              <a:rPr lang="en-US" sz="1700" dirty="0">
                <a:solidFill>
                  <a:srgbClr val="C9C9C0"/>
                </a:solidFill>
                <a:latin typeface="Tomorrow Semi Bold" pitchFamily="34" charset="0"/>
                <a:ea typeface="Tomorrow Semi Bold" pitchFamily="34" charset="-122"/>
                <a:cs typeface="Tomorrow Semi Bold" pitchFamily="34" charset="-120"/>
              </a:rPr>
              <a:t>Sleep Score Generated</a:t>
            </a:r>
            <a:endParaRPr lang="en-US" sz="1700" dirty="0"/>
          </a:p>
        </p:txBody>
      </p:sp>
      <p:sp>
        <p:nvSpPr>
          <p:cNvPr id="15" name="Text 10"/>
          <p:cNvSpPr/>
          <p:nvPr/>
        </p:nvSpPr>
        <p:spPr>
          <a:xfrm>
            <a:off x="1542812" y="4769882"/>
            <a:ext cx="12392263" cy="260866"/>
          </a:xfrm>
          <a:prstGeom prst="rect">
            <a:avLst/>
          </a:prstGeom>
          <a:noFill/>
          <a:ln/>
        </p:spPr>
        <p:txBody>
          <a:bodyPr wrap="non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AI computes weighted Sleep Score instantly</a:t>
            </a:r>
            <a:endParaRPr lang="en-US" sz="1350" dirty="0"/>
          </a:p>
        </p:txBody>
      </p:sp>
      <p:sp>
        <p:nvSpPr>
          <p:cNvPr id="16" name="Shape 11"/>
          <p:cNvSpPr/>
          <p:nvPr/>
        </p:nvSpPr>
        <p:spPr>
          <a:xfrm>
            <a:off x="695325" y="5428298"/>
            <a:ext cx="695325" cy="1042988"/>
          </a:xfrm>
          <a:prstGeom prst="roundRect">
            <a:avLst>
              <a:gd name="adj" fmla="val 360032"/>
            </a:avLst>
          </a:prstGeom>
          <a:solidFill>
            <a:srgbClr val="3C3C3A"/>
          </a:solidFill>
          <a:ln/>
        </p:spPr>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2614" y="5819299"/>
            <a:ext cx="260747" cy="260747"/>
          </a:xfrm>
          <a:prstGeom prst="rect">
            <a:avLst/>
          </a:prstGeom>
        </p:spPr>
      </p:pic>
      <p:sp>
        <p:nvSpPr>
          <p:cNvPr id="18" name="Text 12"/>
          <p:cNvSpPr/>
          <p:nvPr/>
        </p:nvSpPr>
        <p:spPr>
          <a:xfrm>
            <a:off x="1542812" y="5602129"/>
            <a:ext cx="2581513" cy="271582"/>
          </a:xfrm>
          <a:prstGeom prst="rect">
            <a:avLst/>
          </a:prstGeom>
          <a:noFill/>
          <a:ln/>
        </p:spPr>
        <p:txBody>
          <a:bodyPr wrap="none" lIns="0" tIns="0" rIns="0" bIns="0" rtlCol="0" anchor="t"/>
          <a:lstStyle/>
          <a:p>
            <a:pPr marL="0" indent="0" algn="l">
              <a:lnSpc>
                <a:spcPts val="2100"/>
              </a:lnSpc>
              <a:buNone/>
            </a:pPr>
            <a:r>
              <a:rPr lang="en-US" sz="1700" dirty="0">
                <a:solidFill>
                  <a:srgbClr val="C9C9C0"/>
                </a:solidFill>
                <a:latin typeface="Tomorrow Semi Bold" pitchFamily="34" charset="0"/>
                <a:ea typeface="Tomorrow Semi Bold" pitchFamily="34" charset="-122"/>
                <a:cs typeface="Tomorrow Semi Bold" pitchFamily="34" charset="-120"/>
              </a:rPr>
              <a:t>Burnout Alert Triggered</a:t>
            </a:r>
            <a:endParaRPr lang="en-US" sz="1700" dirty="0"/>
          </a:p>
        </p:txBody>
      </p:sp>
      <p:sp>
        <p:nvSpPr>
          <p:cNvPr id="19" name="Text 13"/>
          <p:cNvSpPr/>
          <p:nvPr/>
        </p:nvSpPr>
        <p:spPr>
          <a:xfrm>
            <a:off x="1542812" y="5965031"/>
            <a:ext cx="12392263" cy="260866"/>
          </a:xfrm>
          <a:prstGeom prst="rect">
            <a:avLst/>
          </a:prstGeom>
          <a:noFill/>
          <a:ln/>
        </p:spPr>
        <p:txBody>
          <a:bodyPr wrap="non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High-risk pattern detected — alert displayed prominently</a:t>
            </a:r>
            <a:endParaRPr lang="en-US" sz="1350" dirty="0"/>
          </a:p>
        </p:txBody>
      </p:sp>
      <p:sp>
        <p:nvSpPr>
          <p:cNvPr id="20" name="Shape 14"/>
          <p:cNvSpPr/>
          <p:nvPr/>
        </p:nvSpPr>
        <p:spPr>
          <a:xfrm>
            <a:off x="695325" y="6623447"/>
            <a:ext cx="695325" cy="1042988"/>
          </a:xfrm>
          <a:prstGeom prst="roundRect">
            <a:avLst>
              <a:gd name="adj" fmla="val 360032"/>
            </a:avLst>
          </a:prstGeom>
          <a:solidFill>
            <a:srgbClr val="3C3C3A"/>
          </a:solidFill>
          <a:ln/>
        </p:spPr>
      </p:sp>
      <p:pic>
        <p:nvPicPr>
          <p:cNvPr id="2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2614" y="7014448"/>
            <a:ext cx="260747" cy="260747"/>
          </a:xfrm>
          <a:prstGeom prst="rect">
            <a:avLst/>
          </a:prstGeom>
        </p:spPr>
      </p:pic>
      <p:sp>
        <p:nvSpPr>
          <p:cNvPr id="22" name="Text 15"/>
          <p:cNvSpPr/>
          <p:nvPr/>
        </p:nvSpPr>
        <p:spPr>
          <a:xfrm>
            <a:off x="1542812" y="6797278"/>
            <a:ext cx="3251716" cy="271582"/>
          </a:xfrm>
          <a:prstGeom prst="rect">
            <a:avLst/>
          </a:prstGeom>
          <a:noFill/>
          <a:ln/>
        </p:spPr>
        <p:txBody>
          <a:bodyPr wrap="none" lIns="0" tIns="0" rIns="0" bIns="0" rtlCol="0" anchor="t"/>
          <a:lstStyle/>
          <a:p>
            <a:pPr marL="0" indent="0" algn="l">
              <a:lnSpc>
                <a:spcPts val="2100"/>
              </a:lnSpc>
              <a:buNone/>
            </a:pPr>
            <a:r>
              <a:rPr lang="en-US" sz="1700" dirty="0">
                <a:solidFill>
                  <a:srgbClr val="C9C9C0"/>
                </a:solidFill>
                <a:latin typeface="Tomorrow Semi Bold" pitchFamily="34" charset="0"/>
                <a:ea typeface="Tomorrow Semi Bold" pitchFamily="34" charset="-122"/>
                <a:cs typeface="Tomorrow Semi Bold" pitchFamily="34" charset="-120"/>
              </a:rPr>
              <a:t>Recommendations Displayed</a:t>
            </a:r>
            <a:endParaRPr lang="en-US" sz="1700" dirty="0"/>
          </a:p>
        </p:txBody>
      </p:sp>
      <p:sp>
        <p:nvSpPr>
          <p:cNvPr id="23" name="Text 16"/>
          <p:cNvSpPr/>
          <p:nvPr/>
        </p:nvSpPr>
        <p:spPr>
          <a:xfrm>
            <a:off x="1542812" y="7160181"/>
            <a:ext cx="12392263" cy="260866"/>
          </a:xfrm>
          <a:prstGeom prst="rect">
            <a:avLst/>
          </a:prstGeom>
          <a:noFill/>
          <a:ln/>
        </p:spPr>
        <p:txBody>
          <a:bodyPr wrap="none" lIns="0" tIns="0" rIns="0" bIns="0" rtlCol="0" anchor="t"/>
          <a:lstStyle/>
          <a:p>
            <a:pPr marL="0" indent="0" algn="l">
              <a:lnSpc>
                <a:spcPts val="2050"/>
              </a:lnSpc>
              <a:buNone/>
            </a:pPr>
            <a:r>
              <a:rPr lang="en-US" sz="1350" dirty="0">
                <a:solidFill>
                  <a:srgbClr val="C9C9C0"/>
                </a:solidFill>
                <a:latin typeface="Tomorrow" pitchFamily="34" charset="0"/>
                <a:ea typeface="Tomorrow" pitchFamily="34" charset="-122"/>
                <a:cs typeface="Tomorrow" pitchFamily="34" charset="-120"/>
              </a:rPr>
              <a:t>Personalized recovery actions and sleep schedule adjustments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24808"/>
            <a:ext cx="8352473"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Impact, Feasibility &amp; Why We Win</a:t>
            </a:r>
            <a:endParaRPr lang="en-US" sz="3900" dirty="0"/>
          </a:p>
        </p:txBody>
      </p:sp>
      <p:pic>
        <p:nvPicPr>
          <p:cNvPr id="3" name="Image 0" descr="preencoded.png"/>
          <p:cNvPicPr>
            <a:picLocks noChangeAspect="1"/>
          </p:cNvPicPr>
          <p:nvPr/>
        </p:nvPicPr>
        <p:blipFill>
          <a:blip r:embed="rId3"/>
          <a:stretch>
            <a:fillRect/>
          </a:stretch>
        </p:blipFill>
        <p:spPr>
          <a:xfrm>
            <a:off x="793790" y="2341721"/>
            <a:ext cx="1840111" cy="1137166"/>
          </a:xfrm>
          <a:prstGeom prst="rect">
            <a:avLst/>
          </a:prstGeom>
        </p:spPr>
      </p:pic>
      <p:sp>
        <p:nvSpPr>
          <p:cNvPr id="4" name="Text 1"/>
          <p:cNvSpPr/>
          <p:nvPr/>
        </p:nvSpPr>
        <p:spPr>
          <a:xfrm>
            <a:off x="793790" y="37268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Impact &amp; Value</a:t>
            </a:r>
            <a:endParaRPr lang="en-US" sz="1950" dirty="0"/>
          </a:p>
        </p:txBody>
      </p:sp>
      <p:sp>
        <p:nvSpPr>
          <p:cNvPr id="5" name="Text 2"/>
          <p:cNvSpPr/>
          <p:nvPr/>
        </p:nvSpPr>
        <p:spPr>
          <a:xfrm>
            <a:off x="793790" y="4156115"/>
            <a:ext cx="4182189" cy="179593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Improves student </a:t>
            </a:r>
            <a:r>
              <a:rPr lang="en-US" sz="1550" b="1" dirty="0">
                <a:solidFill>
                  <a:srgbClr val="C9C9C0"/>
                </a:solidFill>
                <a:latin typeface="Tomorrow" pitchFamily="34" charset="0"/>
                <a:ea typeface="Tomorrow" pitchFamily="34" charset="-122"/>
                <a:cs typeface="Tomorrow" pitchFamily="34" charset="-120"/>
              </a:rPr>
              <a:t>productivity and focus</a:t>
            </a:r>
            <a:endParaRPr lang="en-US" sz="1550" dirty="0"/>
          </a:p>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Measurably </a:t>
            </a:r>
            <a:r>
              <a:rPr lang="en-US" sz="1550" b="1" dirty="0">
                <a:solidFill>
                  <a:srgbClr val="C9C9C0"/>
                </a:solidFill>
                <a:latin typeface="Tomorrow" pitchFamily="34" charset="0"/>
                <a:ea typeface="Tomorrow" pitchFamily="34" charset="-122"/>
                <a:cs typeface="Tomorrow" pitchFamily="34" charset="-120"/>
              </a:rPr>
              <a:t>reduces burnout risk</a:t>
            </a:r>
            <a:endParaRPr lang="en-US" sz="1550" dirty="0"/>
          </a:p>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Enhances </a:t>
            </a:r>
            <a:r>
              <a:rPr lang="en-US" sz="1550" b="1" dirty="0">
                <a:solidFill>
                  <a:srgbClr val="C9C9C0"/>
                </a:solidFill>
                <a:latin typeface="Tomorrow" pitchFamily="34" charset="0"/>
                <a:ea typeface="Tomorrow" pitchFamily="34" charset="-122"/>
                <a:cs typeface="Tomorrow" pitchFamily="34" charset="-120"/>
              </a:rPr>
              <a:t>academic performance</a:t>
            </a:r>
            <a:endParaRPr lang="en-US" sz="1550" dirty="0"/>
          </a:p>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Scalable to entire </a:t>
            </a:r>
            <a:r>
              <a:rPr lang="en-US" sz="1550" b="1" dirty="0">
                <a:solidFill>
                  <a:srgbClr val="C9C9C0"/>
                </a:solidFill>
                <a:latin typeface="Tomorrow" pitchFamily="34" charset="0"/>
                <a:ea typeface="Tomorrow" pitchFamily="34" charset="-122"/>
                <a:cs typeface="Tomorrow" pitchFamily="34" charset="-120"/>
              </a:rPr>
              <a:t>university campuses</a:t>
            </a:r>
            <a:endParaRPr lang="en-US" sz="1550" dirty="0"/>
          </a:p>
        </p:txBody>
      </p:sp>
      <p:pic>
        <p:nvPicPr>
          <p:cNvPr id="6" name="Image 1" descr="preencoded.png"/>
          <p:cNvPicPr>
            <a:picLocks noChangeAspect="1"/>
          </p:cNvPicPr>
          <p:nvPr/>
        </p:nvPicPr>
        <p:blipFill>
          <a:blip r:embed="rId4"/>
          <a:stretch>
            <a:fillRect/>
          </a:stretch>
        </p:blipFill>
        <p:spPr>
          <a:xfrm>
            <a:off x="5223986" y="2341721"/>
            <a:ext cx="1840111" cy="1137166"/>
          </a:xfrm>
          <a:prstGeom prst="rect">
            <a:avLst/>
          </a:prstGeom>
        </p:spPr>
      </p:pic>
      <p:sp>
        <p:nvSpPr>
          <p:cNvPr id="7" name="Text 3"/>
          <p:cNvSpPr/>
          <p:nvPr/>
        </p:nvSpPr>
        <p:spPr>
          <a:xfrm>
            <a:off x="5223986" y="3726894"/>
            <a:ext cx="291655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Feasibility &amp; Scalability</a:t>
            </a:r>
            <a:endParaRPr lang="en-US" sz="1950" dirty="0"/>
          </a:p>
        </p:txBody>
      </p:sp>
      <p:sp>
        <p:nvSpPr>
          <p:cNvPr id="8" name="Text 4"/>
          <p:cNvSpPr/>
          <p:nvPr/>
        </p:nvSpPr>
        <p:spPr>
          <a:xfrm>
            <a:off x="5223986" y="4156115"/>
            <a:ext cx="4182308" cy="2748558"/>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Lightweight AI logic</a:t>
            </a:r>
            <a:r>
              <a:rPr lang="en-US" sz="1550" dirty="0">
                <a:solidFill>
                  <a:srgbClr val="C9C9C0"/>
                </a:solidFill>
                <a:latin typeface="Tomorrow" pitchFamily="34" charset="0"/>
                <a:ea typeface="Tomorrow" pitchFamily="34" charset="-122"/>
                <a:cs typeface="Tomorrow" pitchFamily="34" charset="-120"/>
              </a:rPr>
              <a:t> — no heavy infrastructure needed</a:t>
            </a:r>
            <a:endParaRPr lang="en-US" sz="1550" dirty="0"/>
          </a:p>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Simple, proven </a:t>
            </a:r>
            <a:r>
              <a:rPr lang="en-US" sz="1550" b="1" dirty="0">
                <a:solidFill>
                  <a:srgbClr val="C9C9C0"/>
                </a:solidFill>
                <a:latin typeface="Tomorrow" pitchFamily="34" charset="0"/>
                <a:ea typeface="Tomorrow" pitchFamily="34" charset="-122"/>
                <a:cs typeface="Tomorrow" pitchFamily="34" charset="-120"/>
              </a:rPr>
              <a:t>tech stack</a:t>
            </a:r>
            <a:r>
              <a:rPr lang="en-US" sz="1550" dirty="0">
                <a:solidFill>
                  <a:srgbClr val="C9C9C0"/>
                </a:solidFill>
                <a:latin typeface="Tomorrow" pitchFamily="34" charset="0"/>
                <a:ea typeface="Tomorrow" pitchFamily="34" charset="-122"/>
                <a:cs typeface="Tomorrow" pitchFamily="34" charset="-120"/>
              </a:rPr>
              <a:t> for rapid deployment</a:t>
            </a:r>
            <a:endParaRPr lang="en-US" sz="1550" dirty="0"/>
          </a:p>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Designed to </a:t>
            </a:r>
            <a:r>
              <a:rPr lang="en-US" sz="1550" b="1" dirty="0">
                <a:solidFill>
                  <a:srgbClr val="C9C9C0"/>
                </a:solidFill>
                <a:latin typeface="Tomorrow" pitchFamily="34" charset="0"/>
                <a:ea typeface="Tomorrow" pitchFamily="34" charset="-122"/>
                <a:cs typeface="Tomorrow" pitchFamily="34" charset="-120"/>
              </a:rPr>
              <a:t>scale campus-wide</a:t>
            </a:r>
            <a:r>
              <a:rPr lang="en-US" sz="1550" dirty="0">
                <a:solidFill>
                  <a:srgbClr val="C9C9C0"/>
                </a:solidFill>
                <a:latin typeface="Tomorrow" pitchFamily="34" charset="0"/>
                <a:ea typeface="Tomorrow" pitchFamily="34" charset="-122"/>
                <a:cs typeface="Tomorrow" pitchFamily="34" charset="-120"/>
              </a:rPr>
              <a:t> from day one</a:t>
            </a:r>
            <a:endParaRPr lang="en-US" sz="1550" dirty="0"/>
          </a:p>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Future-ready for </a:t>
            </a:r>
            <a:r>
              <a:rPr lang="en-US" sz="1550" b="1" dirty="0">
                <a:solidFill>
                  <a:srgbClr val="C9C9C0"/>
                </a:solidFill>
                <a:latin typeface="Tomorrow" pitchFamily="34" charset="0"/>
                <a:ea typeface="Tomorrow" pitchFamily="34" charset="-122"/>
                <a:cs typeface="Tomorrow" pitchFamily="34" charset="-120"/>
              </a:rPr>
              <a:t>wearable device integration</a:t>
            </a:r>
            <a:endParaRPr lang="en-US" sz="1550" dirty="0"/>
          </a:p>
        </p:txBody>
      </p:sp>
      <p:pic>
        <p:nvPicPr>
          <p:cNvPr id="9" name="Image 2" descr="preencoded.png"/>
          <p:cNvPicPr>
            <a:picLocks noChangeAspect="1"/>
          </p:cNvPicPr>
          <p:nvPr/>
        </p:nvPicPr>
        <p:blipFill>
          <a:blip r:embed="rId5"/>
          <a:stretch>
            <a:fillRect/>
          </a:stretch>
        </p:blipFill>
        <p:spPr>
          <a:xfrm>
            <a:off x="9654302" y="2341721"/>
            <a:ext cx="1840111" cy="1137166"/>
          </a:xfrm>
          <a:prstGeom prst="rect">
            <a:avLst/>
          </a:prstGeom>
        </p:spPr>
      </p:pic>
      <p:sp>
        <p:nvSpPr>
          <p:cNvPr id="10" name="Text 5"/>
          <p:cNvSpPr/>
          <p:nvPr/>
        </p:nvSpPr>
        <p:spPr>
          <a:xfrm>
            <a:off x="9654302" y="37268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Why We Win</a:t>
            </a:r>
            <a:endParaRPr lang="en-US" sz="1950" dirty="0"/>
          </a:p>
        </p:txBody>
      </p:sp>
      <p:sp>
        <p:nvSpPr>
          <p:cNvPr id="11" name="Text 6"/>
          <p:cNvSpPr/>
          <p:nvPr/>
        </p:nvSpPr>
        <p:spPr>
          <a:xfrm>
            <a:off x="9654302" y="4156115"/>
            <a:ext cx="4182308" cy="2748558"/>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Student-centric</a:t>
            </a:r>
            <a:r>
              <a:rPr lang="en-US" sz="1550" dirty="0">
                <a:solidFill>
                  <a:srgbClr val="C9C9C0"/>
                </a:solidFill>
                <a:latin typeface="Tomorrow" pitchFamily="34" charset="0"/>
                <a:ea typeface="Tomorrow" pitchFamily="34" charset="-122"/>
                <a:cs typeface="Tomorrow" pitchFamily="34" charset="-120"/>
              </a:rPr>
              <a:t> — built for real academic life</a:t>
            </a:r>
            <a:endParaRPr lang="en-US" sz="1550" dirty="0"/>
          </a:p>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AI-driven</a:t>
            </a:r>
            <a:r>
              <a:rPr lang="en-US" sz="1550" dirty="0">
                <a:solidFill>
                  <a:srgbClr val="C9C9C0"/>
                </a:solidFill>
                <a:latin typeface="Tomorrow" pitchFamily="34" charset="0"/>
                <a:ea typeface="Tomorrow" pitchFamily="34" charset="-122"/>
                <a:cs typeface="Tomorrow" pitchFamily="34" charset="-120"/>
              </a:rPr>
              <a:t> — intelligent, not just informational</a:t>
            </a:r>
            <a:endParaRPr lang="en-US" sz="1550" dirty="0"/>
          </a:p>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Predictive, not reactive</a:t>
            </a:r>
            <a:r>
              <a:rPr lang="en-US" sz="1550" dirty="0">
                <a:solidFill>
                  <a:srgbClr val="C9C9C0"/>
                </a:solidFill>
                <a:latin typeface="Tomorrow" pitchFamily="34" charset="0"/>
                <a:ea typeface="Tomorrow" pitchFamily="34" charset="-122"/>
                <a:cs typeface="Tomorrow" pitchFamily="34" charset="-120"/>
              </a:rPr>
              <a:t> — ahead of the problem</a:t>
            </a:r>
            <a:endParaRPr lang="en-US" sz="1550" dirty="0"/>
          </a:p>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Practical and scalable</a:t>
            </a:r>
            <a:r>
              <a:rPr lang="en-US" sz="1550" dirty="0">
                <a:solidFill>
                  <a:srgbClr val="C9C9C0"/>
                </a:solidFill>
                <a:latin typeface="Tomorrow" pitchFamily="34" charset="0"/>
                <a:ea typeface="Tomorrow" pitchFamily="34" charset="-122"/>
                <a:cs typeface="Tomorrow" pitchFamily="34" charset="-120"/>
              </a:rPr>
              <a:t> — ready for the real world</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1294</Words>
  <Application>Microsoft Office PowerPoint</Application>
  <PresentationFormat>Custom</PresentationFormat>
  <Paragraphs>176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Tomorrow</vt:lpstr>
      <vt:lpstr>Arial</vt:lpstr>
      <vt:lpstr>Tomorrow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Sourav</dc:creator>
  <cp:lastModifiedBy>Sourav Dhumal</cp:lastModifiedBy>
  <cp:revision>3</cp:revision>
  <dcterms:created xsi:type="dcterms:W3CDTF">2026-02-24T05:07:14Z</dcterms:created>
  <dcterms:modified xsi:type="dcterms:W3CDTF">2026-02-28T14:00:46Z</dcterms:modified>
</cp:coreProperties>
</file>